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0" r:id="rId27"/>
    <p:sldId id="291" r:id="rId28"/>
    <p:sldId id="293" r:id="rId29"/>
    <p:sldId id="298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C7B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C7B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C7B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947" y="164084"/>
            <a:ext cx="7182104" cy="123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C7B9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989" y="1551177"/>
            <a:ext cx="7888020" cy="399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47800"/>
            <a:ext cx="6858000" cy="61555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SICKLE CELL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514600" y="2743200"/>
            <a:ext cx="5638800" cy="1723549"/>
          </a:xfrm>
        </p:spPr>
        <p:txBody>
          <a:bodyPr/>
          <a:lstStyle/>
          <a:p>
            <a:r>
              <a:rPr lang="en-US" sz="2800" dirty="0" smtClean="0"/>
              <a:t>Dr. R.S.G.SOWMYA, </a:t>
            </a:r>
            <a:br>
              <a:rPr lang="en-US" sz="2800" dirty="0" smtClean="0"/>
            </a:br>
            <a:r>
              <a:rPr lang="en-US" sz="2800" dirty="0" smtClean="0"/>
              <a:t>Assistant Professor</a:t>
            </a:r>
            <a:br>
              <a:rPr lang="en-US" sz="2800" dirty="0" smtClean="0"/>
            </a:br>
            <a:r>
              <a:rPr lang="en-US" sz="2800" dirty="0" smtClean="0"/>
              <a:t>Dept of Pathology, </a:t>
            </a:r>
            <a:r>
              <a:rPr lang="en-US" sz="2400" dirty="0" smtClean="0"/>
              <a:t>SKHMC</a:t>
            </a:r>
            <a:r>
              <a:rPr lang="en-US" sz="2800" dirty="0" smtClean="0"/>
              <a:t>, </a:t>
            </a:r>
            <a:r>
              <a:rPr lang="en-US" sz="2800" dirty="0" err="1" smtClean="0"/>
              <a:t>kulasekharam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9205" y="493014"/>
            <a:ext cx="2418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Verdana"/>
                <a:cs typeface="Verdana"/>
              </a:rPr>
              <a:t>Hemoglobin</a:t>
            </a:r>
            <a:r>
              <a:rPr sz="2400" b="1" spc="-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6" y="493014"/>
            <a:ext cx="2400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Hemoglobin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0" y="1021079"/>
            <a:ext cx="9144000" cy="5836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4755" marR="5080" indent="-2472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Inheritance of </a:t>
            </a:r>
            <a:r>
              <a:rPr spc="-10" dirty="0"/>
              <a:t>Sickle </a:t>
            </a:r>
            <a:r>
              <a:rPr spc="-5" dirty="0"/>
              <a:t>Cell  </a:t>
            </a:r>
            <a:r>
              <a:rPr spc="-1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989" y="1574037"/>
            <a:ext cx="4704080" cy="414083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61950" marR="5080" indent="-349885" algn="just">
              <a:lnSpc>
                <a:spcPct val="80000"/>
              </a:lnSpc>
              <a:spcBef>
                <a:spcPts val="55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dirty="0">
                <a:latin typeface="Verdana"/>
                <a:cs typeface="Verdana"/>
              </a:rPr>
              <a:t>If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one parent has sickle cell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trait  (HbAS) </a:t>
            </a:r>
            <a:r>
              <a:rPr sz="1900" spc="-5" dirty="0">
                <a:latin typeface="Verdana"/>
                <a:cs typeface="Verdana"/>
              </a:rPr>
              <a:t>and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other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does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not  carry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the 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sickle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hemoglobin </a:t>
            </a:r>
            <a:r>
              <a:rPr sz="1900" spc="-5" dirty="0">
                <a:latin typeface="Verdana"/>
                <a:cs typeface="Verdana"/>
              </a:rPr>
              <a:t>at all  (HbAA) then none </a:t>
            </a:r>
            <a:r>
              <a:rPr sz="1900" spc="-10" dirty="0">
                <a:latin typeface="Verdana"/>
                <a:cs typeface="Verdana"/>
              </a:rPr>
              <a:t>of the </a:t>
            </a:r>
            <a:r>
              <a:rPr sz="1900" spc="-5" dirty="0">
                <a:latin typeface="Verdana"/>
                <a:cs typeface="Verdana"/>
              </a:rPr>
              <a:t>children  </a:t>
            </a:r>
            <a:r>
              <a:rPr sz="1900" spc="-10" dirty="0">
                <a:latin typeface="Verdana"/>
                <a:cs typeface="Verdana"/>
              </a:rPr>
              <a:t>will have </a:t>
            </a:r>
            <a:r>
              <a:rPr sz="1900" spc="-5" dirty="0">
                <a:latin typeface="Verdana"/>
                <a:cs typeface="Verdana"/>
              </a:rPr>
              <a:t>sickle </a:t>
            </a:r>
            <a:r>
              <a:rPr sz="1900" spc="-10" dirty="0">
                <a:latin typeface="Verdana"/>
                <a:cs typeface="Verdana"/>
              </a:rPr>
              <a:t>cell</a:t>
            </a:r>
            <a:r>
              <a:rPr sz="1900" spc="4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anemia.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6EB7D6"/>
              </a:buClr>
              <a:buFont typeface="Wingdings 2"/>
              <a:buChar char=""/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EB7D6"/>
              </a:buClr>
              <a:buFont typeface="Wingdings 2"/>
              <a:buChar char=""/>
            </a:pPr>
            <a:endParaRPr sz="2050">
              <a:latin typeface="Times New Roman"/>
              <a:cs typeface="Times New Roman"/>
            </a:endParaRPr>
          </a:p>
          <a:p>
            <a:pPr marL="361950" marR="5080" indent="-349885" algn="just">
              <a:lnSpc>
                <a:spcPct val="80000"/>
              </a:lnSpc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spc="-5" dirty="0">
                <a:latin typeface="Verdana"/>
                <a:cs typeface="Verdana"/>
              </a:rPr>
              <a:t>There is a one in </a:t>
            </a:r>
            <a:r>
              <a:rPr sz="1900" spc="-15" dirty="0">
                <a:latin typeface="Verdana"/>
                <a:cs typeface="Verdana"/>
              </a:rPr>
              <a:t>two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(50%)  chance </a:t>
            </a:r>
            <a:r>
              <a:rPr sz="1900" spc="-10" dirty="0">
                <a:latin typeface="Verdana"/>
                <a:cs typeface="Verdana"/>
              </a:rPr>
              <a:t>that </a:t>
            </a:r>
            <a:r>
              <a:rPr sz="1900" spc="-15" dirty="0">
                <a:latin typeface="Verdana"/>
                <a:cs typeface="Verdana"/>
              </a:rPr>
              <a:t>any </a:t>
            </a:r>
            <a:r>
              <a:rPr sz="1900" spc="-10" dirty="0">
                <a:latin typeface="Verdana"/>
                <a:cs typeface="Verdana"/>
              </a:rPr>
              <a:t>given </a:t>
            </a:r>
            <a:r>
              <a:rPr sz="1900" spc="-5" dirty="0">
                <a:latin typeface="Verdana"/>
                <a:cs typeface="Verdana"/>
              </a:rPr>
              <a:t>child will </a:t>
            </a:r>
            <a:r>
              <a:rPr sz="1900" dirty="0">
                <a:latin typeface="Verdana"/>
                <a:cs typeface="Verdana"/>
              </a:rPr>
              <a:t>get  </a:t>
            </a:r>
            <a:r>
              <a:rPr sz="1900" spc="-5" dirty="0">
                <a:latin typeface="Verdana"/>
                <a:cs typeface="Verdana"/>
              </a:rPr>
              <a:t>one copy </a:t>
            </a:r>
            <a:r>
              <a:rPr sz="1900" spc="-10" dirty="0">
                <a:latin typeface="Verdana"/>
                <a:cs typeface="Verdana"/>
              </a:rPr>
              <a:t>of the HbAS </a:t>
            </a:r>
            <a:r>
              <a:rPr sz="1900" spc="-5" dirty="0">
                <a:latin typeface="Verdana"/>
                <a:cs typeface="Verdana"/>
              </a:rPr>
              <a:t>gene</a:t>
            </a:r>
            <a:r>
              <a:rPr sz="1900" spc="58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and  </a:t>
            </a:r>
            <a:r>
              <a:rPr sz="1900" spc="-10" dirty="0">
                <a:latin typeface="Verdana"/>
                <a:cs typeface="Verdana"/>
              </a:rPr>
              <a:t>therefore have the </a:t>
            </a:r>
            <a:r>
              <a:rPr sz="1900" spc="-5" dirty="0">
                <a:latin typeface="Verdana"/>
                <a:cs typeface="Verdana"/>
              </a:rPr>
              <a:t>sickle </a:t>
            </a:r>
            <a:r>
              <a:rPr sz="1900" spc="-10" dirty="0">
                <a:latin typeface="Verdana"/>
                <a:cs typeface="Verdana"/>
              </a:rPr>
              <a:t>cell</a:t>
            </a:r>
            <a:r>
              <a:rPr sz="1900" spc="100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trait.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6EB7D6"/>
              </a:buClr>
              <a:buFont typeface="Wingdings 2"/>
              <a:buChar char=""/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EB7D6"/>
              </a:buClr>
              <a:buFont typeface="Wingdings 2"/>
              <a:buChar char=""/>
            </a:pPr>
            <a:endParaRPr sz="2050">
              <a:latin typeface="Times New Roman"/>
              <a:cs typeface="Times New Roman"/>
            </a:endParaRPr>
          </a:p>
          <a:p>
            <a:pPr marL="361950" marR="5080" indent="-349885" algn="just">
              <a:lnSpc>
                <a:spcPct val="80100"/>
              </a:lnSpc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dirty="0">
                <a:latin typeface="Verdana"/>
                <a:cs typeface="Verdana"/>
              </a:rPr>
              <a:t>It </a:t>
            </a:r>
            <a:r>
              <a:rPr sz="1900" spc="-5" dirty="0">
                <a:latin typeface="Verdana"/>
                <a:cs typeface="Verdana"/>
              </a:rPr>
              <a:t>is equally </a:t>
            </a:r>
            <a:r>
              <a:rPr sz="1900" spc="-10" dirty="0">
                <a:latin typeface="Verdana"/>
                <a:cs typeface="Verdana"/>
              </a:rPr>
              <a:t>likely that </a:t>
            </a:r>
            <a:r>
              <a:rPr sz="1900" spc="-15" dirty="0">
                <a:latin typeface="Verdana"/>
                <a:cs typeface="Verdana"/>
              </a:rPr>
              <a:t>any </a:t>
            </a:r>
            <a:r>
              <a:rPr sz="1900" spc="-10" dirty="0">
                <a:latin typeface="Verdana"/>
                <a:cs typeface="Verdana"/>
              </a:rPr>
              <a:t>given  </a:t>
            </a:r>
            <a:r>
              <a:rPr sz="1900" spc="-5" dirty="0">
                <a:latin typeface="Verdana"/>
                <a:cs typeface="Verdana"/>
              </a:rPr>
              <a:t>child will </a:t>
            </a:r>
            <a:r>
              <a:rPr sz="1900" dirty="0">
                <a:latin typeface="Verdana"/>
                <a:cs typeface="Verdana"/>
              </a:rPr>
              <a:t>get </a:t>
            </a:r>
            <a:r>
              <a:rPr sz="1900" spc="-10" dirty="0">
                <a:latin typeface="Verdana"/>
                <a:cs typeface="Verdana"/>
              </a:rPr>
              <a:t>two HbAA </a:t>
            </a:r>
            <a:r>
              <a:rPr sz="1900" spc="-5" dirty="0">
                <a:latin typeface="Verdana"/>
                <a:cs typeface="Verdana"/>
              </a:rPr>
              <a:t>genes and  </a:t>
            </a:r>
            <a:r>
              <a:rPr sz="1900" spc="-10" dirty="0">
                <a:latin typeface="Verdana"/>
                <a:cs typeface="Verdana"/>
              </a:rPr>
              <a:t>be </a:t>
            </a:r>
            <a:r>
              <a:rPr sz="1900" spc="-5" dirty="0">
                <a:latin typeface="Verdana"/>
                <a:cs typeface="Verdana"/>
              </a:rPr>
              <a:t>completely</a:t>
            </a:r>
            <a:r>
              <a:rPr sz="1900" spc="5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unaffected.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84755" marR="5080" indent="-2472690">
              <a:lnSpc>
                <a:spcPts val="4730"/>
              </a:lnSpc>
              <a:spcBef>
                <a:spcPts val="310"/>
              </a:spcBef>
            </a:pPr>
            <a:r>
              <a:rPr spc="-5" dirty="0"/>
              <a:t>Inheritance of </a:t>
            </a:r>
            <a:r>
              <a:rPr spc="-10" dirty="0"/>
              <a:t>Sickle </a:t>
            </a:r>
            <a:r>
              <a:rPr spc="-5" dirty="0"/>
              <a:t>Cell  </a:t>
            </a:r>
            <a:r>
              <a:rPr spc="-1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989" y="1602993"/>
            <a:ext cx="4345940" cy="42564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61950" marR="6350" indent="-349885" algn="just">
              <a:lnSpc>
                <a:spcPct val="90000"/>
              </a:lnSpc>
              <a:spcBef>
                <a:spcPts val="32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dirty="0">
                <a:latin typeface="Verdana"/>
                <a:cs typeface="Verdana"/>
              </a:rPr>
              <a:t>If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both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parents </a:t>
            </a:r>
            <a:r>
              <a:rPr sz="1900" spc="-10" dirty="0">
                <a:latin typeface="Verdana"/>
                <a:cs typeface="Verdana"/>
              </a:rPr>
              <a:t>have </a:t>
            </a:r>
            <a:r>
              <a:rPr sz="1900" spc="-5" dirty="0">
                <a:latin typeface="Verdana"/>
                <a:cs typeface="Verdana"/>
              </a:rPr>
              <a:t>sickle cell  </a:t>
            </a:r>
            <a:r>
              <a:rPr sz="1900" spc="-15" dirty="0">
                <a:latin typeface="Verdana"/>
                <a:cs typeface="Verdana"/>
              </a:rPr>
              <a:t>trait </a:t>
            </a:r>
            <a:r>
              <a:rPr sz="1900" spc="-5" dirty="0">
                <a:latin typeface="Verdana"/>
                <a:cs typeface="Verdana"/>
              </a:rPr>
              <a:t>(HbAS)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there is a one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in 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four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(25%) </a:t>
            </a:r>
            <a:r>
              <a:rPr sz="1900" spc="-5" dirty="0">
                <a:latin typeface="Verdana"/>
                <a:cs typeface="Verdana"/>
              </a:rPr>
              <a:t>chance </a:t>
            </a:r>
            <a:r>
              <a:rPr sz="1900" spc="-10" dirty="0">
                <a:latin typeface="Verdana"/>
                <a:cs typeface="Verdana"/>
              </a:rPr>
              <a:t>that </a:t>
            </a:r>
            <a:r>
              <a:rPr sz="1900" spc="-15" dirty="0">
                <a:latin typeface="Verdana"/>
                <a:cs typeface="Verdana"/>
              </a:rPr>
              <a:t>any   </a:t>
            </a:r>
            <a:r>
              <a:rPr sz="1900" spc="-10" dirty="0">
                <a:latin typeface="Verdana"/>
                <a:cs typeface="Verdana"/>
              </a:rPr>
              <a:t>given </a:t>
            </a:r>
            <a:r>
              <a:rPr sz="1900" spc="-5" dirty="0">
                <a:latin typeface="Verdana"/>
                <a:cs typeface="Verdana"/>
              </a:rPr>
              <a:t>child could </a:t>
            </a:r>
            <a:r>
              <a:rPr sz="1900" dirty="0">
                <a:latin typeface="Verdana"/>
                <a:cs typeface="Verdana"/>
              </a:rPr>
              <a:t>be </a:t>
            </a:r>
            <a:r>
              <a:rPr sz="1900" spc="-5" dirty="0">
                <a:latin typeface="Verdana"/>
                <a:cs typeface="Verdana"/>
              </a:rPr>
              <a:t>born with  sickle </a:t>
            </a:r>
            <a:r>
              <a:rPr sz="1900" spc="-10" dirty="0">
                <a:latin typeface="Verdana"/>
                <a:cs typeface="Verdana"/>
              </a:rPr>
              <a:t>cell</a:t>
            </a:r>
            <a:r>
              <a:rPr sz="1900" spc="3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anemia.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"/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"/>
            </a:pPr>
            <a:endParaRPr sz="2250">
              <a:latin typeface="Times New Roman"/>
              <a:cs typeface="Times New Roman"/>
            </a:endParaRPr>
          </a:p>
          <a:p>
            <a:pPr marL="361950" marR="5080" indent="-349885" algn="just">
              <a:lnSpc>
                <a:spcPct val="90000"/>
              </a:lnSpc>
              <a:buClr>
                <a:srgbClr val="6EB7D6"/>
              </a:buClr>
              <a:buSzPct val="110526"/>
              <a:buFont typeface="Wingdings 2"/>
              <a:buChar char=""/>
              <a:tabLst>
                <a:tab pos="362585" algn="l"/>
              </a:tabLst>
            </a:pPr>
            <a:r>
              <a:rPr sz="1900" spc="-5" dirty="0">
                <a:latin typeface="Verdana"/>
                <a:cs typeface="Verdana"/>
              </a:rPr>
              <a:t>There is </a:t>
            </a:r>
            <a:r>
              <a:rPr sz="1900" dirty="0">
                <a:latin typeface="Verdana"/>
                <a:cs typeface="Verdana"/>
              </a:rPr>
              <a:t>also </a:t>
            </a: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one in four  chance </a:t>
            </a:r>
            <a:r>
              <a:rPr sz="1900" spc="-5" dirty="0">
                <a:latin typeface="Verdana"/>
                <a:cs typeface="Verdana"/>
              </a:rPr>
              <a:t>that </a:t>
            </a:r>
            <a:r>
              <a:rPr sz="1900" spc="-10" dirty="0">
                <a:latin typeface="Verdana"/>
                <a:cs typeface="Verdana"/>
              </a:rPr>
              <a:t>any given </a:t>
            </a:r>
            <a:r>
              <a:rPr sz="1900" spc="-5" dirty="0">
                <a:latin typeface="Verdana"/>
                <a:cs typeface="Verdana"/>
              </a:rPr>
              <a:t>child  could </a:t>
            </a:r>
            <a:r>
              <a:rPr sz="1900" spc="-10" dirty="0">
                <a:latin typeface="Verdana"/>
                <a:cs typeface="Verdana"/>
              </a:rPr>
              <a:t>be </a:t>
            </a:r>
            <a:r>
              <a:rPr sz="1900" spc="-5" dirty="0">
                <a:latin typeface="Verdana"/>
                <a:cs typeface="Verdana"/>
              </a:rPr>
              <a:t>completely</a:t>
            </a:r>
            <a:r>
              <a:rPr sz="1900" spc="2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unaffected.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"/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"/>
            </a:pPr>
            <a:endParaRPr sz="2250">
              <a:latin typeface="Times New Roman"/>
              <a:cs typeface="Times New Roman"/>
            </a:endParaRPr>
          </a:p>
          <a:p>
            <a:pPr marL="361950" marR="7620" indent="-349885" algn="just">
              <a:lnSpc>
                <a:spcPct val="90100"/>
              </a:lnSpc>
              <a:spcBef>
                <a:spcPts val="5"/>
              </a:spcBef>
              <a:buClr>
                <a:srgbClr val="6EB7D6"/>
              </a:buClr>
              <a:buSzPct val="110526"/>
              <a:buFont typeface="Wingdings 2"/>
              <a:buChar char=""/>
              <a:tabLst>
                <a:tab pos="362585" algn="l"/>
              </a:tabLst>
            </a:pPr>
            <a:r>
              <a:rPr sz="1900" spc="-5" dirty="0">
                <a:latin typeface="Verdana"/>
                <a:cs typeface="Verdana"/>
              </a:rPr>
              <a:t>There is a one in two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(50%)  chance </a:t>
            </a:r>
            <a:r>
              <a:rPr sz="1900" spc="-10" dirty="0">
                <a:latin typeface="Verdana"/>
                <a:cs typeface="Verdana"/>
              </a:rPr>
              <a:t>that </a:t>
            </a:r>
            <a:r>
              <a:rPr sz="1900" spc="-15" dirty="0">
                <a:latin typeface="Verdana"/>
                <a:cs typeface="Verdana"/>
              </a:rPr>
              <a:t>any </a:t>
            </a:r>
            <a:r>
              <a:rPr sz="1900" spc="-10" dirty="0">
                <a:latin typeface="Verdana"/>
                <a:cs typeface="Verdana"/>
              </a:rPr>
              <a:t>given </a:t>
            </a:r>
            <a:r>
              <a:rPr sz="1900" spc="-5" dirty="0">
                <a:latin typeface="Verdana"/>
                <a:cs typeface="Verdana"/>
              </a:rPr>
              <a:t>child will  </a:t>
            </a:r>
            <a:r>
              <a:rPr sz="1900" spc="-10" dirty="0">
                <a:latin typeface="Verdana"/>
                <a:cs typeface="Verdana"/>
              </a:rPr>
              <a:t>get the </a:t>
            </a:r>
            <a:r>
              <a:rPr sz="1900" spc="-5" dirty="0">
                <a:latin typeface="Verdana"/>
                <a:cs typeface="Verdana"/>
              </a:rPr>
              <a:t>sickle </a:t>
            </a:r>
            <a:r>
              <a:rPr sz="1900" spc="-10" dirty="0">
                <a:latin typeface="Verdana"/>
                <a:cs typeface="Verdana"/>
              </a:rPr>
              <a:t>cell</a:t>
            </a:r>
            <a:r>
              <a:rPr sz="1900" spc="75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trait.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84755" marR="5080" indent="-2472690">
              <a:lnSpc>
                <a:spcPts val="4730"/>
              </a:lnSpc>
              <a:spcBef>
                <a:spcPts val="310"/>
              </a:spcBef>
            </a:pPr>
            <a:r>
              <a:rPr spc="-5" dirty="0"/>
              <a:t>Inheritance of </a:t>
            </a:r>
            <a:r>
              <a:rPr spc="-10" dirty="0"/>
              <a:t>Sickle </a:t>
            </a:r>
            <a:r>
              <a:rPr spc="-5" dirty="0"/>
              <a:t>Cell  </a:t>
            </a:r>
            <a:r>
              <a:rPr spc="-1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989" y="1630426"/>
            <a:ext cx="4309110" cy="4091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0" marR="5080" indent="-349885" algn="just">
              <a:lnSpc>
                <a:spcPct val="100000"/>
              </a:lnSpc>
              <a:spcBef>
                <a:spcPts val="105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2585" algn="l"/>
              </a:tabLst>
            </a:pPr>
            <a:r>
              <a:rPr sz="2000" spc="-5" dirty="0">
                <a:latin typeface="Verdana"/>
                <a:cs typeface="Verdana"/>
              </a:rPr>
              <a:t>If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one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parent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has sickle</a:t>
            </a:r>
            <a:r>
              <a:rPr sz="2000" spc="5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cell  </a:t>
            </a:r>
            <a:r>
              <a:rPr sz="2000" spc="-15" dirty="0">
                <a:solidFill>
                  <a:srgbClr val="FF0000"/>
                </a:solidFill>
                <a:latin typeface="Verdana"/>
                <a:cs typeface="Verdana"/>
              </a:rPr>
              <a:t>trait </a:t>
            </a:r>
            <a:r>
              <a:rPr sz="2000" spc="-5" dirty="0">
                <a:latin typeface="Verdana"/>
                <a:cs typeface="Verdana"/>
              </a:rPr>
              <a:t>(HbAS)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other has 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sickle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cell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anemia </a:t>
            </a:r>
            <a:r>
              <a:rPr sz="2000" spc="-10" dirty="0">
                <a:latin typeface="Verdana"/>
                <a:cs typeface="Verdana"/>
              </a:rPr>
              <a:t>(HbSS)  </a:t>
            </a:r>
            <a:r>
              <a:rPr sz="2000" spc="-5" dirty="0">
                <a:latin typeface="Verdana"/>
                <a:cs typeface="Verdana"/>
              </a:rPr>
              <a:t>there is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one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in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two (50%) 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chance </a:t>
            </a:r>
            <a:r>
              <a:rPr sz="2000" spc="-10" dirty="0">
                <a:latin typeface="Verdana"/>
                <a:cs typeface="Verdana"/>
              </a:rPr>
              <a:t>that </a:t>
            </a:r>
            <a:r>
              <a:rPr sz="2000" spc="-5" dirty="0">
                <a:latin typeface="Verdana"/>
                <a:cs typeface="Verdana"/>
              </a:rPr>
              <a:t>any </a:t>
            </a:r>
            <a:r>
              <a:rPr sz="2000" spc="-10" dirty="0">
                <a:latin typeface="Verdana"/>
                <a:cs typeface="Verdana"/>
              </a:rPr>
              <a:t>given </a:t>
            </a:r>
            <a:r>
              <a:rPr sz="2000" spc="-5" dirty="0">
                <a:latin typeface="Verdana"/>
                <a:cs typeface="Verdana"/>
              </a:rPr>
              <a:t>child  will get sickle cell </a:t>
            </a:r>
            <a:r>
              <a:rPr sz="2000" spc="-10" dirty="0">
                <a:latin typeface="Verdana"/>
                <a:cs typeface="Verdana"/>
              </a:rPr>
              <a:t>trait </a:t>
            </a:r>
            <a:r>
              <a:rPr sz="2000" spc="-5" dirty="0">
                <a:latin typeface="Verdana"/>
                <a:cs typeface="Verdana"/>
              </a:rPr>
              <a:t>and </a:t>
            </a:r>
            <a:r>
              <a:rPr sz="2000" dirty="0">
                <a:latin typeface="Verdana"/>
                <a:cs typeface="Verdana"/>
              </a:rPr>
              <a:t>a  one </a:t>
            </a:r>
            <a:r>
              <a:rPr sz="2000" spc="-5" dirty="0">
                <a:latin typeface="Verdana"/>
                <a:cs typeface="Verdana"/>
              </a:rPr>
              <a:t>in two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(50%) </a:t>
            </a:r>
            <a:r>
              <a:rPr sz="2000" spc="-5" dirty="0">
                <a:latin typeface="Verdana"/>
                <a:cs typeface="Verdana"/>
              </a:rPr>
              <a:t>chance that  </a:t>
            </a:r>
            <a:r>
              <a:rPr sz="2000" spc="-10" dirty="0">
                <a:latin typeface="Verdana"/>
                <a:cs typeface="Verdana"/>
              </a:rPr>
              <a:t>any given </a:t>
            </a:r>
            <a:r>
              <a:rPr sz="2000" spc="-5" dirty="0">
                <a:latin typeface="Verdana"/>
                <a:cs typeface="Verdana"/>
              </a:rPr>
              <a:t>child </a:t>
            </a:r>
            <a:r>
              <a:rPr sz="2000" dirty="0">
                <a:latin typeface="Verdana"/>
                <a:cs typeface="Verdana"/>
              </a:rPr>
              <a:t>will </a:t>
            </a:r>
            <a:r>
              <a:rPr sz="2000" spc="-5" dirty="0">
                <a:latin typeface="Verdana"/>
                <a:cs typeface="Verdana"/>
              </a:rPr>
              <a:t>get </a:t>
            </a:r>
            <a:r>
              <a:rPr sz="2000" dirty="0">
                <a:latin typeface="Verdana"/>
                <a:cs typeface="Verdana"/>
              </a:rPr>
              <a:t>sickle  </a:t>
            </a:r>
            <a:r>
              <a:rPr sz="2000" spc="-5" dirty="0">
                <a:latin typeface="Verdana"/>
                <a:cs typeface="Verdana"/>
              </a:rPr>
              <a:t>cell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anemia.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6EB7D6"/>
              </a:buClr>
              <a:buFont typeface="Wingdings 2"/>
              <a:buChar char="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EB7D6"/>
              </a:buClr>
              <a:buFont typeface="Wingdings 2"/>
              <a:buChar char=""/>
            </a:pPr>
            <a:endParaRPr sz="2450">
              <a:latin typeface="Times New Roman"/>
              <a:cs typeface="Times New Roman"/>
            </a:endParaRPr>
          </a:p>
          <a:p>
            <a:pPr marL="361950" indent="-349885">
              <a:lnSpc>
                <a:spcPct val="100000"/>
              </a:lnSpc>
              <a:buClr>
                <a:srgbClr val="6EB7D6"/>
              </a:buClr>
              <a:buSzPct val="110000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No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children will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be</a:t>
            </a:r>
            <a:r>
              <a:rPr sz="2000" spc="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completely</a:t>
            </a:r>
            <a:endParaRPr sz="2000">
              <a:latin typeface="Verdana"/>
              <a:cs typeface="Verdana"/>
            </a:endParaRPr>
          </a:p>
          <a:p>
            <a:pPr marL="36195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unaffected</a:t>
            </a:r>
            <a:r>
              <a:rPr sz="2000" spc="-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84755" marR="5080" indent="-2472690">
              <a:lnSpc>
                <a:spcPts val="4730"/>
              </a:lnSpc>
              <a:spcBef>
                <a:spcPts val="310"/>
              </a:spcBef>
            </a:pPr>
            <a:r>
              <a:rPr spc="-5" dirty="0"/>
              <a:t>Inheritance of </a:t>
            </a:r>
            <a:r>
              <a:rPr spc="-10" dirty="0"/>
              <a:t>Sickle </a:t>
            </a:r>
            <a:r>
              <a:rPr spc="-5" dirty="0"/>
              <a:t>Cell  </a:t>
            </a:r>
            <a:r>
              <a:rPr spc="-1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989" y="1602993"/>
            <a:ext cx="4339590" cy="42564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61950" marR="5080" indent="-349885" algn="just">
              <a:lnSpc>
                <a:spcPct val="90000"/>
              </a:lnSpc>
              <a:spcBef>
                <a:spcPts val="32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dirty="0">
                <a:latin typeface="Verdana"/>
                <a:cs typeface="Verdana"/>
              </a:rPr>
              <a:t>If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one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parent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has sickle cell  anemia </a:t>
            </a:r>
            <a:r>
              <a:rPr sz="1900" spc="-10" dirty="0">
                <a:latin typeface="Verdana"/>
                <a:cs typeface="Verdana"/>
              </a:rPr>
              <a:t>(HbSS) </a:t>
            </a:r>
            <a:r>
              <a:rPr sz="1900" spc="-5" dirty="0">
                <a:latin typeface="Verdana"/>
                <a:cs typeface="Verdana"/>
              </a:rPr>
              <a:t>and the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other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is 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completely unaffected </a:t>
            </a:r>
            <a:r>
              <a:rPr sz="1900" spc="-10" dirty="0">
                <a:latin typeface="Verdana"/>
                <a:cs typeface="Verdana"/>
              </a:rPr>
              <a:t>(HbAA)  then </a:t>
            </a:r>
            <a:r>
              <a:rPr sz="1900" dirty="0">
                <a:latin typeface="Verdana"/>
                <a:cs typeface="Verdana"/>
              </a:rPr>
              <a:t>all </a:t>
            </a:r>
            <a:r>
              <a:rPr sz="1900" spc="-5" dirty="0">
                <a:latin typeface="Verdana"/>
                <a:cs typeface="Verdana"/>
              </a:rPr>
              <a:t>the children will </a:t>
            </a:r>
            <a:r>
              <a:rPr sz="1900" spc="-10" dirty="0">
                <a:latin typeface="Verdana"/>
                <a:cs typeface="Verdana"/>
              </a:rPr>
              <a:t>have  </a:t>
            </a:r>
            <a:r>
              <a:rPr sz="1900" spc="-5" dirty="0">
                <a:latin typeface="Verdana"/>
                <a:cs typeface="Verdana"/>
              </a:rPr>
              <a:t>sickle </a:t>
            </a:r>
            <a:r>
              <a:rPr sz="1900" spc="-10" dirty="0">
                <a:latin typeface="Verdana"/>
                <a:cs typeface="Verdana"/>
              </a:rPr>
              <a:t>cell</a:t>
            </a:r>
            <a:r>
              <a:rPr sz="1900" spc="35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trait.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"/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"/>
            </a:pPr>
            <a:endParaRPr sz="2050">
              <a:latin typeface="Times New Roman"/>
              <a:cs typeface="Times New Roman"/>
            </a:endParaRPr>
          </a:p>
          <a:p>
            <a:pPr marL="361950" indent="-349885">
              <a:lnSpc>
                <a:spcPts val="2165"/>
              </a:lnSpc>
              <a:spcBef>
                <a:spcPts val="5"/>
              </a:spcBef>
              <a:buClr>
                <a:srgbClr val="6EB7D6"/>
              </a:buClr>
              <a:buSzPct val="110526"/>
              <a:buFont typeface="Wingdings 2"/>
              <a:buChar char=""/>
              <a:tabLst>
                <a:tab pos="361315" algn="l"/>
                <a:tab pos="362585" algn="l"/>
                <a:tab pos="1306195" algn="l"/>
                <a:tab pos="2027555" algn="l"/>
                <a:tab pos="2929890" algn="l"/>
                <a:tab pos="3921760" algn="l"/>
              </a:tabLst>
            </a:pP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No</a:t>
            </a:r>
            <a:r>
              <a:rPr sz="1900" spc="-1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	w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ll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1900" spc="-3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900" spc="-15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sickle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	c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endParaRPr sz="1900">
              <a:latin typeface="Verdana"/>
              <a:cs typeface="Verdana"/>
            </a:endParaRPr>
          </a:p>
          <a:p>
            <a:pPr marL="361950">
              <a:lnSpc>
                <a:spcPts val="2165"/>
              </a:lnSpc>
            </a:pP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anemia.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361950" marR="5715" indent="-349885" algn="just">
              <a:lnSpc>
                <a:spcPct val="90000"/>
              </a:lnSpc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spc="-5" dirty="0">
                <a:latin typeface="Verdana"/>
                <a:cs typeface="Verdana"/>
              </a:rPr>
              <a:t>The parent </a:t>
            </a:r>
            <a:r>
              <a:rPr sz="1900" spc="-10" dirty="0">
                <a:latin typeface="Verdana"/>
                <a:cs typeface="Verdana"/>
              </a:rPr>
              <a:t>who </a:t>
            </a:r>
            <a:r>
              <a:rPr sz="1900" spc="-5" dirty="0">
                <a:latin typeface="Verdana"/>
                <a:cs typeface="Verdana"/>
              </a:rPr>
              <a:t>has sickle </a:t>
            </a:r>
            <a:r>
              <a:rPr sz="1900" dirty="0">
                <a:latin typeface="Verdana"/>
                <a:cs typeface="Verdana"/>
              </a:rPr>
              <a:t>cell  </a:t>
            </a:r>
            <a:r>
              <a:rPr sz="1900" spc="-5" dirty="0">
                <a:latin typeface="Verdana"/>
                <a:cs typeface="Verdana"/>
              </a:rPr>
              <a:t>anemia </a:t>
            </a:r>
            <a:r>
              <a:rPr sz="1900" spc="-10" dirty="0">
                <a:latin typeface="Verdana"/>
                <a:cs typeface="Verdana"/>
              </a:rPr>
              <a:t>(HbSS) </a:t>
            </a:r>
            <a:r>
              <a:rPr sz="1900" spc="-5" dirty="0">
                <a:latin typeface="Verdana"/>
                <a:cs typeface="Verdana"/>
              </a:rPr>
              <a:t>can only pass 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sickle hemoglobin </a:t>
            </a:r>
            <a:r>
              <a:rPr sz="1900" dirty="0">
                <a:latin typeface="Verdana"/>
                <a:cs typeface="Verdana"/>
              </a:rPr>
              <a:t>gene </a:t>
            </a:r>
            <a:r>
              <a:rPr sz="1900" spc="-10" dirty="0">
                <a:latin typeface="Verdana"/>
                <a:cs typeface="Verdana"/>
              </a:rPr>
              <a:t>to  </a:t>
            </a:r>
            <a:r>
              <a:rPr sz="1900" spc="-5" dirty="0">
                <a:latin typeface="Verdana"/>
                <a:cs typeface="Verdana"/>
              </a:rPr>
              <a:t>each of </a:t>
            </a:r>
            <a:r>
              <a:rPr sz="1900" spc="-10" dirty="0">
                <a:latin typeface="Verdana"/>
                <a:cs typeface="Verdana"/>
              </a:rPr>
              <a:t>their </a:t>
            </a:r>
            <a:r>
              <a:rPr sz="1900" spc="-5" dirty="0">
                <a:latin typeface="Verdana"/>
                <a:cs typeface="Verdana"/>
              </a:rPr>
              <a:t>children.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3133" y="681939"/>
            <a:ext cx="369824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Mechanism</a:t>
            </a:r>
            <a:endParaRPr sz="4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61950" marR="5080" indent="-349885">
              <a:lnSpc>
                <a:spcPts val="2500"/>
              </a:lnSpc>
              <a:spcBef>
                <a:spcPts val="705"/>
              </a:spcBef>
              <a:buClr>
                <a:srgbClr val="6EB7D6"/>
              </a:buClr>
              <a:buSzPct val="109615"/>
              <a:buFont typeface="Wingdings 2"/>
              <a:buChar char=""/>
              <a:tabLst>
                <a:tab pos="361315" algn="l"/>
                <a:tab pos="362585" algn="l"/>
                <a:tab pos="1483360" algn="l"/>
                <a:tab pos="2580640" algn="l"/>
                <a:tab pos="4688840" algn="l"/>
                <a:tab pos="5847080" algn="l"/>
                <a:tab pos="6883400" algn="l"/>
                <a:tab pos="7477759" algn="l"/>
              </a:tabLst>
            </a:pPr>
            <a:r>
              <a:rPr dirty="0"/>
              <a:t>When	</a:t>
            </a:r>
            <a:r>
              <a:rPr dirty="0">
                <a:solidFill>
                  <a:srgbClr val="FF0000"/>
                </a:solidFill>
              </a:rPr>
              <a:t>s</a:t>
            </a:r>
            <a:r>
              <a:rPr spc="5" dirty="0">
                <a:solidFill>
                  <a:srgbClr val="FF0000"/>
                </a:solidFill>
              </a:rPr>
              <a:t>i</a:t>
            </a:r>
            <a:r>
              <a:rPr spc="-15" dirty="0">
                <a:solidFill>
                  <a:srgbClr val="FF0000"/>
                </a:solidFill>
              </a:rPr>
              <a:t>c</a:t>
            </a:r>
            <a:r>
              <a:rPr dirty="0">
                <a:solidFill>
                  <a:srgbClr val="FF0000"/>
                </a:solidFill>
              </a:rPr>
              <a:t>kle	h</a:t>
            </a:r>
            <a:r>
              <a:rPr spc="-10" dirty="0">
                <a:solidFill>
                  <a:srgbClr val="FF0000"/>
                </a:solidFill>
              </a:rPr>
              <a:t>e</a:t>
            </a:r>
            <a:r>
              <a:rPr spc="-15" dirty="0">
                <a:solidFill>
                  <a:srgbClr val="FF0000"/>
                </a:solidFill>
              </a:rPr>
              <a:t>m</a:t>
            </a:r>
            <a:r>
              <a:rPr dirty="0">
                <a:solidFill>
                  <a:srgbClr val="FF0000"/>
                </a:solidFill>
              </a:rPr>
              <a:t>oglob</a:t>
            </a:r>
            <a:r>
              <a:rPr spc="10" dirty="0">
                <a:solidFill>
                  <a:srgbClr val="FF0000"/>
                </a:solidFill>
              </a:rPr>
              <a:t>i</a:t>
            </a:r>
            <a:r>
              <a:rPr dirty="0">
                <a:solidFill>
                  <a:srgbClr val="FF0000"/>
                </a:solidFill>
              </a:rPr>
              <a:t>n	</a:t>
            </a:r>
            <a:r>
              <a:rPr spc="-10" dirty="0">
                <a:solidFill>
                  <a:srgbClr val="FF0000"/>
                </a:solidFill>
              </a:rPr>
              <a:t>(</a:t>
            </a:r>
            <a:r>
              <a:rPr spc="-5" dirty="0">
                <a:solidFill>
                  <a:srgbClr val="FF0000"/>
                </a:solidFill>
              </a:rPr>
              <a:t>HbS</a:t>
            </a:r>
            <a:r>
              <a:rPr dirty="0">
                <a:solidFill>
                  <a:srgbClr val="FF0000"/>
                </a:solidFill>
              </a:rPr>
              <a:t>)	</a:t>
            </a:r>
            <a:r>
              <a:rPr spc="-5" dirty="0"/>
              <a:t>g</a:t>
            </a:r>
            <a:r>
              <a:rPr spc="5" dirty="0"/>
              <a:t>i</a:t>
            </a:r>
            <a:r>
              <a:rPr spc="-45" dirty="0"/>
              <a:t>v</a:t>
            </a:r>
            <a:r>
              <a:rPr dirty="0"/>
              <a:t>es	</a:t>
            </a:r>
            <a:r>
              <a:rPr spc="-5" dirty="0"/>
              <a:t>u</a:t>
            </a:r>
            <a:r>
              <a:rPr dirty="0"/>
              <a:t>p	i</a:t>
            </a:r>
            <a:r>
              <a:rPr spc="-5" dirty="0"/>
              <a:t>ts  </a:t>
            </a:r>
            <a:r>
              <a:rPr spc="-10" dirty="0"/>
              <a:t>oxygen </a:t>
            </a:r>
            <a:r>
              <a:rPr spc="5" dirty="0"/>
              <a:t>to </a:t>
            </a:r>
            <a:r>
              <a:rPr dirty="0"/>
              <a:t>the tissues, HbS sticks</a:t>
            </a:r>
            <a:r>
              <a:rPr spc="-130" dirty="0"/>
              <a:t> </a:t>
            </a:r>
            <a:r>
              <a:rPr spc="-5" dirty="0"/>
              <a:t>together</a:t>
            </a:r>
          </a:p>
          <a:p>
            <a:pPr marL="698500" lvl="1" indent="-337185">
              <a:lnSpc>
                <a:spcPct val="100000"/>
              </a:lnSpc>
              <a:spcBef>
                <a:spcPts val="95"/>
              </a:spcBef>
              <a:buClr>
                <a:srgbClr val="205D77"/>
              </a:buClr>
              <a:buSzPct val="109090"/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2200" spc="-15" dirty="0">
                <a:latin typeface="Verdana"/>
                <a:cs typeface="Verdana"/>
              </a:rPr>
              <a:t>Forms 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long rods form inside</a:t>
            </a:r>
            <a:r>
              <a:rPr sz="2200" spc="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Verdana"/>
                <a:cs typeface="Verdana"/>
              </a:rPr>
              <a:t>RBC</a:t>
            </a:r>
            <a:endParaRPr sz="2200">
              <a:latin typeface="Verdana"/>
              <a:cs typeface="Verdana"/>
            </a:endParaRPr>
          </a:p>
          <a:p>
            <a:pPr marL="698500" lvl="1" indent="-337185">
              <a:lnSpc>
                <a:spcPct val="100000"/>
              </a:lnSpc>
              <a:spcBef>
                <a:spcPts val="70"/>
              </a:spcBef>
              <a:buClr>
                <a:srgbClr val="205D77"/>
              </a:buClr>
              <a:buSzPct val="109090"/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2200" spc="-10" dirty="0">
                <a:latin typeface="Verdana"/>
                <a:cs typeface="Verdana"/>
              </a:rPr>
              <a:t>RBC become 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rigid, </a:t>
            </a:r>
            <a:r>
              <a:rPr sz="2200" dirty="0">
                <a:solidFill>
                  <a:srgbClr val="FF0000"/>
                </a:solidFill>
                <a:latin typeface="Verdana"/>
                <a:cs typeface="Verdana"/>
              </a:rPr>
              <a:t>inflexible, 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2200" spc="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sickle-shaped</a:t>
            </a:r>
            <a:endParaRPr sz="2200">
              <a:latin typeface="Verdana"/>
              <a:cs typeface="Verdana"/>
            </a:endParaRPr>
          </a:p>
          <a:p>
            <a:pPr marL="698500" marR="7620" lvl="1" indent="-337185">
              <a:lnSpc>
                <a:spcPct val="80000"/>
              </a:lnSpc>
              <a:spcBef>
                <a:spcPts val="600"/>
              </a:spcBef>
              <a:buClr>
                <a:srgbClr val="205D77"/>
              </a:buClr>
              <a:buSzPct val="109090"/>
              <a:buFont typeface="Wingdings 2"/>
              <a:buChar char=""/>
              <a:tabLst>
                <a:tab pos="698500" algn="l"/>
                <a:tab pos="699135" algn="l"/>
                <a:tab pos="1841500" algn="l"/>
                <a:tab pos="2300605" algn="l"/>
                <a:tab pos="3618865" algn="l"/>
                <a:tab pos="4897755" algn="l"/>
                <a:tab pos="5815330" algn="l"/>
                <a:tab pos="6755765" algn="l"/>
              </a:tabLst>
            </a:pPr>
            <a:r>
              <a:rPr sz="2200" spc="-5" dirty="0">
                <a:latin typeface="Verdana"/>
                <a:cs typeface="Verdana"/>
              </a:rPr>
              <a:t>Unab</a:t>
            </a:r>
            <a:r>
              <a:rPr sz="2200" spc="10" dirty="0">
                <a:latin typeface="Verdana"/>
                <a:cs typeface="Verdana"/>
              </a:rPr>
              <a:t>l</a:t>
            </a:r>
            <a:r>
              <a:rPr sz="2200" spc="-5" dirty="0">
                <a:latin typeface="Verdana"/>
                <a:cs typeface="Verdana"/>
              </a:rPr>
              <a:t>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t</a:t>
            </a:r>
            <a:r>
              <a:rPr sz="2200" spc="-5" dirty="0">
                <a:latin typeface="Verdana"/>
                <a:cs typeface="Verdana"/>
              </a:rPr>
              <a:t>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" dirty="0">
                <a:latin typeface="Verdana"/>
                <a:cs typeface="Verdana"/>
              </a:rPr>
              <a:t>squ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5" dirty="0">
                <a:latin typeface="Verdana"/>
                <a:cs typeface="Verdana"/>
              </a:rPr>
              <a:t>e</a:t>
            </a:r>
            <a:r>
              <a:rPr sz="2200" spc="-20" dirty="0">
                <a:latin typeface="Verdana"/>
                <a:cs typeface="Verdana"/>
              </a:rPr>
              <a:t>z</a:t>
            </a:r>
            <a:r>
              <a:rPr sz="2200" spc="-5" dirty="0">
                <a:latin typeface="Verdana"/>
                <a:cs typeface="Verdana"/>
              </a:rPr>
              <a:t>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throug</a:t>
            </a:r>
            <a:r>
              <a:rPr sz="2200" spc="-5" dirty="0">
                <a:latin typeface="Verdana"/>
                <a:cs typeface="Verdana"/>
              </a:rPr>
              <a:t>h</a:t>
            </a:r>
            <a:r>
              <a:rPr sz="2200" dirty="0">
                <a:latin typeface="Verdana"/>
                <a:cs typeface="Verdana"/>
              </a:rPr>
              <a:t>	s</a:t>
            </a:r>
            <a:r>
              <a:rPr sz="2200" spc="-5" dirty="0">
                <a:latin typeface="Verdana"/>
                <a:cs typeface="Verdana"/>
              </a:rPr>
              <a:t>ma</a:t>
            </a:r>
            <a:r>
              <a:rPr sz="2200" spc="5" dirty="0">
                <a:latin typeface="Verdana"/>
                <a:cs typeface="Verdana"/>
              </a:rPr>
              <a:t>l</a:t>
            </a:r>
            <a:r>
              <a:rPr sz="2200" spc="-5" dirty="0">
                <a:latin typeface="Verdana"/>
                <a:cs typeface="Verdana"/>
              </a:rPr>
              <a:t>l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b</a:t>
            </a:r>
            <a:r>
              <a:rPr sz="2200" spc="5" dirty="0">
                <a:latin typeface="Verdana"/>
                <a:cs typeface="Verdana"/>
              </a:rPr>
              <a:t>l</a:t>
            </a:r>
            <a:r>
              <a:rPr sz="2200" spc="-5" dirty="0">
                <a:latin typeface="Verdana"/>
                <a:cs typeface="Verdana"/>
              </a:rPr>
              <a:t>ood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v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5" dirty="0">
                <a:latin typeface="Verdana"/>
                <a:cs typeface="Verdana"/>
              </a:rPr>
              <a:t>sse</a:t>
            </a:r>
            <a:r>
              <a:rPr sz="2200" spc="10" dirty="0">
                <a:latin typeface="Verdana"/>
                <a:cs typeface="Verdana"/>
              </a:rPr>
              <a:t>l</a:t>
            </a:r>
            <a:r>
              <a:rPr sz="2200" dirty="0">
                <a:latin typeface="Verdana"/>
                <a:cs typeface="Verdana"/>
              </a:rPr>
              <a:t>s</a:t>
            </a:r>
            <a:r>
              <a:rPr sz="2200" spc="-5" dirty="0">
                <a:latin typeface="Verdana"/>
                <a:cs typeface="Verdana"/>
              </a:rPr>
              <a:t>,  instead blocks small blood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vessels</a:t>
            </a:r>
            <a:endParaRPr sz="2200">
              <a:latin typeface="Verdana"/>
              <a:cs typeface="Verdana"/>
            </a:endParaRPr>
          </a:p>
          <a:p>
            <a:pPr marL="698500" lvl="1" indent="-337185">
              <a:lnSpc>
                <a:spcPct val="100000"/>
              </a:lnSpc>
              <a:spcBef>
                <a:spcPts val="75"/>
              </a:spcBef>
              <a:buClr>
                <a:srgbClr val="205D77"/>
              </a:buClr>
              <a:buSzPct val="109090"/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2200" spc="-5" dirty="0">
                <a:solidFill>
                  <a:srgbClr val="FF0000"/>
                </a:solidFill>
                <a:latin typeface="Verdana"/>
                <a:cs typeface="Verdana"/>
              </a:rPr>
              <a:t>Less 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oxygen </a:t>
            </a:r>
            <a:r>
              <a:rPr sz="2200" spc="-5" dirty="0">
                <a:latin typeface="Verdana"/>
                <a:cs typeface="Verdana"/>
              </a:rPr>
              <a:t>to tissues of</a:t>
            </a:r>
            <a:r>
              <a:rPr sz="2200" spc="9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body</a:t>
            </a:r>
            <a:endParaRPr sz="22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205D77"/>
              </a:buClr>
              <a:buFont typeface="Wingdings 2"/>
              <a:buChar char=""/>
            </a:pPr>
            <a:endParaRPr sz="3550">
              <a:latin typeface="Times New Roman"/>
              <a:cs typeface="Times New Roman"/>
            </a:endParaRPr>
          </a:p>
          <a:p>
            <a:pPr marL="361950" indent="-349885">
              <a:lnSpc>
                <a:spcPct val="100000"/>
              </a:lnSpc>
              <a:buClr>
                <a:srgbClr val="6EB7D6"/>
              </a:buClr>
              <a:buSzPct val="109615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dirty="0"/>
              <a:t>RBCs containing </a:t>
            </a:r>
            <a:r>
              <a:rPr spc="-5" dirty="0"/>
              <a:t>HbS </a:t>
            </a:r>
            <a:r>
              <a:rPr spc="-15" dirty="0"/>
              <a:t>have </a:t>
            </a:r>
            <a:r>
              <a:rPr dirty="0"/>
              <a:t>a </a:t>
            </a:r>
            <a:r>
              <a:rPr dirty="0">
                <a:solidFill>
                  <a:srgbClr val="FF0000"/>
                </a:solidFill>
              </a:rPr>
              <a:t>shorter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lifespan</a:t>
            </a:r>
          </a:p>
          <a:p>
            <a:pPr marL="698500" lvl="1" indent="-337185">
              <a:lnSpc>
                <a:spcPct val="100000"/>
              </a:lnSpc>
              <a:spcBef>
                <a:spcPts val="75"/>
              </a:spcBef>
              <a:buClr>
                <a:srgbClr val="205D77"/>
              </a:buClr>
              <a:buSzPct val="109090"/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2200" spc="-5" dirty="0">
                <a:latin typeface="Verdana"/>
                <a:cs typeface="Verdana"/>
              </a:rPr>
              <a:t>Normally 20</a:t>
            </a:r>
            <a:r>
              <a:rPr sz="2200" spc="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days</a:t>
            </a:r>
            <a:endParaRPr sz="2200">
              <a:latin typeface="Verdana"/>
              <a:cs typeface="Verdana"/>
            </a:endParaRPr>
          </a:p>
          <a:p>
            <a:pPr marL="698500" lvl="1" indent="-337185">
              <a:lnSpc>
                <a:spcPct val="100000"/>
              </a:lnSpc>
              <a:spcBef>
                <a:spcPts val="75"/>
              </a:spcBef>
              <a:buClr>
                <a:srgbClr val="205D77"/>
              </a:buClr>
              <a:buSzPct val="109090"/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2200" spc="-5" dirty="0">
                <a:latin typeface="Verdana"/>
                <a:cs typeface="Verdana"/>
              </a:rPr>
              <a:t>Chronic state of</a:t>
            </a:r>
            <a:r>
              <a:rPr sz="2200" spc="2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anemia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861" y="681939"/>
            <a:ext cx="347535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Symptoms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599945"/>
            <a:ext cx="5168265" cy="3827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785495" algn="l"/>
                <a:tab pos="1492250" algn="l"/>
                <a:tab pos="2244090" algn="l"/>
                <a:tab pos="3260725" algn="l"/>
                <a:tab pos="3667760" algn="l"/>
                <a:tab pos="4682490" algn="l"/>
              </a:tabLst>
            </a:pP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dirty="0">
                <a:latin typeface="Verdana"/>
                <a:cs typeface="Verdana"/>
              </a:rPr>
              <a:t>y	</a:t>
            </a:r>
            <a:r>
              <a:rPr sz="2000" spc="-35" dirty="0">
                <a:latin typeface="Verdana"/>
                <a:cs typeface="Verdana"/>
              </a:rPr>
              <a:t>v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0" dirty="0">
                <a:latin typeface="Verdana"/>
                <a:cs typeface="Verdana"/>
              </a:rPr>
              <a:t>r</a:t>
            </a:r>
            <a:r>
              <a:rPr sz="2000" dirty="0">
                <a:latin typeface="Verdana"/>
                <a:cs typeface="Verdana"/>
              </a:rPr>
              <a:t>y	from	</a:t>
            </a:r>
            <a:r>
              <a:rPr sz="2000" spc="-5" dirty="0">
                <a:latin typeface="Verdana"/>
                <a:cs typeface="Verdana"/>
              </a:rPr>
              <a:t>p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rs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n	to	</a:t>
            </a:r>
            <a:r>
              <a:rPr sz="2000" spc="-5" dirty="0">
                <a:latin typeface="Verdana"/>
                <a:cs typeface="Verdana"/>
              </a:rPr>
              <a:t>p</a:t>
            </a:r>
            <a:r>
              <a:rPr sz="2000" spc="-2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rs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n	</a:t>
            </a:r>
            <a:r>
              <a:rPr sz="2000" spc="-20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nd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Verdana"/>
                <a:cs typeface="Verdana"/>
              </a:rPr>
              <a:t>change </a:t>
            </a:r>
            <a:r>
              <a:rPr sz="2000" spc="-10" dirty="0">
                <a:latin typeface="Verdana"/>
                <a:cs typeface="Verdana"/>
              </a:rPr>
              <a:t>over </a:t>
            </a:r>
            <a:r>
              <a:rPr sz="2000" spc="-5" dirty="0">
                <a:latin typeface="Verdana"/>
                <a:cs typeface="Verdana"/>
              </a:rPr>
              <a:t>time,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include:</a:t>
            </a:r>
            <a:endParaRPr sz="20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90000"/>
              </a:lnSpc>
              <a:spcBef>
                <a:spcPts val="1610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2585" algn="l"/>
              </a:tabLst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Anemia</a:t>
            </a:r>
            <a:r>
              <a:rPr sz="2000" b="1" spc="-5" dirty="0">
                <a:latin typeface="Verdana"/>
                <a:cs typeface="Verdana"/>
              </a:rPr>
              <a:t>. </a:t>
            </a:r>
            <a:r>
              <a:rPr sz="2000" dirty="0">
                <a:latin typeface="Verdana"/>
                <a:cs typeface="Verdana"/>
              </a:rPr>
              <a:t>Sickle </a:t>
            </a:r>
            <a:r>
              <a:rPr sz="2000" spc="-5" dirty="0">
                <a:latin typeface="Verdana"/>
                <a:cs typeface="Verdana"/>
              </a:rPr>
              <a:t>cells break apart  easily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5" dirty="0">
                <a:latin typeface="Verdana"/>
                <a:cs typeface="Verdana"/>
              </a:rPr>
              <a:t>die, leaving </a:t>
            </a:r>
            <a:r>
              <a:rPr sz="2000" spc="-10" dirty="0">
                <a:latin typeface="Verdana"/>
                <a:cs typeface="Verdana"/>
              </a:rPr>
              <a:t>you </a:t>
            </a:r>
            <a:r>
              <a:rPr sz="2000" spc="-5" dirty="0">
                <a:latin typeface="Verdana"/>
                <a:cs typeface="Verdana"/>
              </a:rPr>
              <a:t>without  enough red blood cells. </a:t>
            </a:r>
            <a:r>
              <a:rPr sz="2000" spc="-20" dirty="0">
                <a:latin typeface="Verdana"/>
                <a:cs typeface="Verdana"/>
              </a:rPr>
              <a:t>Red </a:t>
            </a:r>
            <a:r>
              <a:rPr sz="2000" spc="-5" dirty="0">
                <a:latin typeface="Verdana"/>
                <a:cs typeface="Verdana"/>
              </a:rPr>
              <a:t>blood  cells usually </a:t>
            </a:r>
            <a:r>
              <a:rPr sz="2000" spc="-10" dirty="0">
                <a:latin typeface="Verdana"/>
                <a:cs typeface="Verdana"/>
              </a:rPr>
              <a:t>live </a:t>
            </a:r>
            <a:r>
              <a:rPr sz="2000" dirty="0">
                <a:latin typeface="Verdana"/>
                <a:cs typeface="Verdana"/>
              </a:rPr>
              <a:t>for </a:t>
            </a:r>
            <a:r>
              <a:rPr sz="2000" spc="-5" dirty="0">
                <a:latin typeface="Verdana"/>
                <a:cs typeface="Verdana"/>
              </a:rPr>
              <a:t>about 120 </a:t>
            </a:r>
            <a:r>
              <a:rPr sz="2000" spc="-10" dirty="0">
                <a:latin typeface="Verdana"/>
                <a:cs typeface="Verdana"/>
              </a:rPr>
              <a:t>days  </a:t>
            </a:r>
            <a:r>
              <a:rPr sz="2000" spc="-5" dirty="0">
                <a:latin typeface="Verdana"/>
                <a:cs typeface="Verdana"/>
              </a:rPr>
              <a:t>before they need </a:t>
            </a:r>
            <a:r>
              <a:rPr sz="2000" dirty="0">
                <a:latin typeface="Verdana"/>
                <a:cs typeface="Verdana"/>
              </a:rPr>
              <a:t>to be </a:t>
            </a:r>
            <a:r>
              <a:rPr sz="2000" spc="-5" dirty="0">
                <a:latin typeface="Verdana"/>
                <a:cs typeface="Verdana"/>
              </a:rPr>
              <a:t>replaced. But  </a:t>
            </a:r>
            <a:r>
              <a:rPr sz="2000" dirty="0">
                <a:latin typeface="Verdana"/>
                <a:cs typeface="Verdana"/>
              </a:rPr>
              <a:t>sickle </a:t>
            </a:r>
            <a:r>
              <a:rPr sz="2000" spc="-5" dirty="0">
                <a:latin typeface="Verdana"/>
                <a:cs typeface="Verdana"/>
              </a:rPr>
              <a:t>cells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usually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die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in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10 to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20  days</a:t>
            </a:r>
            <a:r>
              <a:rPr sz="2000" spc="-5" dirty="0">
                <a:latin typeface="Verdana"/>
                <a:cs typeface="Verdana"/>
              </a:rPr>
              <a:t>, leaving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shortage of red blood  cells (anemia). Without enough </a:t>
            </a:r>
            <a:r>
              <a:rPr sz="2000" spc="-10" dirty="0">
                <a:latin typeface="Verdana"/>
                <a:cs typeface="Verdana"/>
              </a:rPr>
              <a:t>red  </a:t>
            </a:r>
            <a:r>
              <a:rPr sz="2000" spc="-5" dirty="0">
                <a:latin typeface="Verdana"/>
                <a:cs typeface="Verdana"/>
              </a:rPr>
              <a:t>blood cells, your body can't get the  </a:t>
            </a:r>
            <a:r>
              <a:rPr sz="2000" spc="-10" dirty="0">
                <a:latin typeface="Verdana"/>
                <a:cs typeface="Verdana"/>
              </a:rPr>
              <a:t>oxygen </a:t>
            </a:r>
            <a:r>
              <a:rPr sz="2000" spc="-5" dirty="0">
                <a:latin typeface="Verdana"/>
                <a:cs typeface="Verdana"/>
              </a:rPr>
              <a:t>it needs </a:t>
            </a:r>
            <a:r>
              <a:rPr sz="2000" dirty="0">
                <a:latin typeface="Verdana"/>
                <a:cs typeface="Verdana"/>
              </a:rPr>
              <a:t>to </a:t>
            </a:r>
            <a:r>
              <a:rPr sz="2000" spc="-10" dirty="0">
                <a:latin typeface="Verdana"/>
                <a:cs typeface="Verdana"/>
              </a:rPr>
              <a:t>feel energized,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causing</a:t>
            </a:r>
            <a:r>
              <a:rPr sz="2000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fatigue</a:t>
            </a:r>
            <a:r>
              <a:rPr sz="2000" spc="-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6339" y="1917192"/>
            <a:ext cx="3637661" cy="3470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861" y="671575"/>
            <a:ext cx="34728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Sympto</a:t>
            </a:r>
            <a:r>
              <a:rPr sz="4600" spc="-25" dirty="0"/>
              <a:t>m</a:t>
            </a:r>
            <a:r>
              <a:rPr sz="4600" spc="-5" dirty="0"/>
              <a:t>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602993"/>
            <a:ext cx="7886700" cy="358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950" indent="-349885">
              <a:lnSpc>
                <a:spcPts val="2165"/>
              </a:lnSpc>
              <a:spcBef>
                <a:spcPts val="95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1315" algn="l"/>
                <a:tab pos="362585" algn="l"/>
                <a:tab pos="1690370" algn="l"/>
                <a:tab pos="2091055" algn="l"/>
                <a:tab pos="2898140" algn="l"/>
                <a:tab pos="3972560" algn="l"/>
                <a:tab pos="5161280" algn="l"/>
                <a:tab pos="5527040" algn="l"/>
                <a:tab pos="6259830" algn="l"/>
                <a:tab pos="7092315" algn="l"/>
              </a:tabLst>
            </a:pPr>
            <a:r>
              <a:rPr sz="1900" b="1" spc="-10" dirty="0">
                <a:solidFill>
                  <a:srgbClr val="FF0000"/>
                </a:solidFill>
                <a:latin typeface="Verdana"/>
                <a:cs typeface="Verdana"/>
              </a:rPr>
              <a:t>Episodes	of	</a:t>
            </a:r>
            <a:r>
              <a:rPr sz="1900" b="1" spc="-5" dirty="0">
                <a:solidFill>
                  <a:srgbClr val="FF0000"/>
                </a:solidFill>
                <a:latin typeface="Verdana"/>
                <a:cs typeface="Verdana"/>
              </a:rPr>
              <a:t>pain</a:t>
            </a:r>
            <a:r>
              <a:rPr sz="1900" b="1" spc="-5" dirty="0">
                <a:latin typeface="Verdana"/>
                <a:cs typeface="Verdana"/>
              </a:rPr>
              <a:t>.	</a:t>
            </a:r>
            <a:r>
              <a:rPr sz="1900" spc="-10" dirty="0">
                <a:latin typeface="Verdana"/>
                <a:cs typeface="Verdana"/>
              </a:rPr>
              <a:t>Periodic	</a:t>
            </a:r>
            <a:r>
              <a:rPr sz="1900" spc="-5" dirty="0">
                <a:latin typeface="Verdana"/>
                <a:cs typeface="Verdana"/>
              </a:rPr>
              <a:t>episodes	of	</a:t>
            </a:r>
            <a:r>
              <a:rPr sz="1900" spc="-10" dirty="0">
                <a:latin typeface="Verdana"/>
                <a:cs typeface="Verdana"/>
              </a:rPr>
              <a:t>pain,	</a:t>
            </a:r>
            <a:r>
              <a:rPr sz="1900" dirty="0">
                <a:latin typeface="Verdana"/>
                <a:cs typeface="Verdana"/>
              </a:rPr>
              <a:t>called	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crises</a:t>
            </a:r>
            <a:r>
              <a:rPr sz="1900" spc="-5" dirty="0">
                <a:latin typeface="Verdana"/>
                <a:cs typeface="Verdana"/>
              </a:rPr>
              <a:t>,</a:t>
            </a:r>
            <a:endParaRPr sz="1900">
              <a:latin typeface="Verdana"/>
              <a:cs typeface="Verdana"/>
            </a:endParaRPr>
          </a:p>
          <a:p>
            <a:pPr marL="361950">
              <a:lnSpc>
                <a:spcPts val="2165"/>
              </a:lnSpc>
            </a:pPr>
            <a:r>
              <a:rPr sz="1900" spc="-5" dirty="0">
                <a:latin typeface="Verdana"/>
                <a:cs typeface="Verdana"/>
              </a:rPr>
              <a:t>are a major symptom of sickle cell</a:t>
            </a:r>
            <a:r>
              <a:rPr sz="1900" spc="3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anemia.</a:t>
            </a:r>
            <a:endParaRPr sz="1900">
              <a:latin typeface="Verdana"/>
              <a:cs typeface="Verdana"/>
            </a:endParaRPr>
          </a:p>
          <a:p>
            <a:pPr marL="361950" marR="5715" indent="-349885" algn="just">
              <a:lnSpc>
                <a:spcPts val="2050"/>
              </a:lnSpc>
              <a:spcBef>
                <a:spcPts val="1639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spc="-20" dirty="0">
                <a:latin typeface="Verdana"/>
                <a:cs typeface="Verdana"/>
              </a:rPr>
              <a:t>Pain </a:t>
            </a:r>
            <a:r>
              <a:rPr sz="1900" spc="-5" dirty="0">
                <a:latin typeface="Verdana"/>
                <a:cs typeface="Verdana"/>
              </a:rPr>
              <a:t>develops </a:t>
            </a:r>
            <a:r>
              <a:rPr sz="1900" spc="-10" dirty="0">
                <a:latin typeface="Verdana"/>
                <a:cs typeface="Verdana"/>
              </a:rPr>
              <a:t>when </a:t>
            </a:r>
            <a:r>
              <a:rPr sz="1900" spc="-5" dirty="0">
                <a:latin typeface="Verdana"/>
                <a:cs typeface="Verdana"/>
              </a:rPr>
              <a:t>sickle-shaped red blood cells </a:t>
            </a:r>
            <a:r>
              <a:rPr sz="1900" spc="-10" dirty="0">
                <a:latin typeface="Verdana"/>
                <a:cs typeface="Verdana"/>
              </a:rPr>
              <a:t>block </a:t>
            </a:r>
            <a:r>
              <a:rPr sz="1900" spc="-5" dirty="0">
                <a:latin typeface="Verdana"/>
                <a:cs typeface="Verdana"/>
              </a:rPr>
              <a:t>blood  flow </a:t>
            </a:r>
            <a:r>
              <a:rPr sz="1900" spc="-10" dirty="0">
                <a:latin typeface="Verdana"/>
                <a:cs typeface="Verdana"/>
              </a:rPr>
              <a:t>through </a:t>
            </a:r>
            <a:r>
              <a:rPr sz="1900" spc="-15" dirty="0">
                <a:latin typeface="Verdana"/>
                <a:cs typeface="Verdana"/>
              </a:rPr>
              <a:t>tiny </a:t>
            </a:r>
            <a:r>
              <a:rPr sz="1900" spc="-5" dirty="0">
                <a:latin typeface="Verdana"/>
                <a:cs typeface="Verdana"/>
              </a:rPr>
              <a:t>blood vessels to </a:t>
            </a:r>
            <a:r>
              <a:rPr sz="1900" spc="-10" dirty="0">
                <a:latin typeface="Verdana"/>
                <a:cs typeface="Verdana"/>
              </a:rPr>
              <a:t>your </a:t>
            </a:r>
            <a:r>
              <a:rPr sz="1900" spc="-5" dirty="0">
                <a:latin typeface="Verdana"/>
                <a:cs typeface="Verdana"/>
              </a:rPr>
              <a:t>chest, abdomen and  </a:t>
            </a:r>
            <a:r>
              <a:rPr sz="1900" spc="-10" dirty="0">
                <a:latin typeface="Verdana"/>
                <a:cs typeface="Verdana"/>
              </a:rPr>
              <a:t>joints. </a:t>
            </a:r>
            <a:r>
              <a:rPr sz="1900" spc="-20" dirty="0">
                <a:solidFill>
                  <a:srgbClr val="FF0000"/>
                </a:solidFill>
                <a:latin typeface="Verdana"/>
                <a:cs typeface="Verdana"/>
              </a:rPr>
              <a:t>Pain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can also occur in your</a:t>
            </a:r>
            <a:r>
              <a:rPr sz="1900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bones.</a:t>
            </a:r>
            <a:endParaRPr sz="19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90000"/>
              </a:lnSpc>
              <a:spcBef>
                <a:spcPts val="157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spc="-5" dirty="0">
                <a:latin typeface="Verdana"/>
                <a:cs typeface="Verdana"/>
              </a:rPr>
              <a:t>The pain </a:t>
            </a:r>
            <a:r>
              <a:rPr sz="1900" spc="-10" dirty="0">
                <a:latin typeface="Verdana"/>
                <a:cs typeface="Verdana"/>
              </a:rPr>
              <a:t>varies </a:t>
            </a:r>
            <a:r>
              <a:rPr sz="1900" spc="-5" dirty="0">
                <a:latin typeface="Verdana"/>
                <a:cs typeface="Verdana"/>
              </a:rPr>
              <a:t>in intensity and can </a:t>
            </a:r>
            <a:r>
              <a:rPr sz="1900" spc="-10" dirty="0">
                <a:latin typeface="Verdana"/>
                <a:cs typeface="Verdana"/>
              </a:rPr>
              <a:t>last </a:t>
            </a:r>
            <a:r>
              <a:rPr sz="1900" spc="-5" dirty="0">
                <a:latin typeface="Verdana"/>
                <a:cs typeface="Verdana"/>
              </a:rPr>
              <a:t>for a </a:t>
            </a:r>
            <a:r>
              <a:rPr sz="1900" spc="-10" dirty="0">
                <a:latin typeface="Verdana"/>
                <a:cs typeface="Verdana"/>
              </a:rPr>
              <a:t>few </a:t>
            </a:r>
            <a:r>
              <a:rPr sz="1900" spc="-5" dirty="0">
                <a:latin typeface="Verdana"/>
                <a:cs typeface="Verdana"/>
              </a:rPr>
              <a:t>hours to a  few weeks.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Some people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have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only a few pain episodes</a:t>
            </a:r>
            <a:r>
              <a:rPr sz="1900" spc="-5" dirty="0">
                <a:latin typeface="Verdana"/>
                <a:cs typeface="Verdana"/>
              </a:rPr>
              <a:t>.  Others </a:t>
            </a:r>
            <a:r>
              <a:rPr sz="1900" spc="-10" dirty="0">
                <a:latin typeface="Verdana"/>
                <a:cs typeface="Verdana"/>
              </a:rPr>
              <a:t>have </a:t>
            </a: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10" dirty="0">
                <a:latin typeface="Verdana"/>
                <a:cs typeface="Verdana"/>
              </a:rPr>
              <a:t>dozen </a:t>
            </a:r>
            <a:r>
              <a:rPr sz="1900" spc="-5" dirty="0">
                <a:latin typeface="Verdana"/>
                <a:cs typeface="Verdana"/>
              </a:rPr>
              <a:t>or more crises a </a:t>
            </a:r>
            <a:r>
              <a:rPr sz="1900" spc="-60" dirty="0">
                <a:latin typeface="Verdana"/>
                <a:cs typeface="Verdana"/>
              </a:rPr>
              <a:t>year. </a:t>
            </a:r>
            <a:r>
              <a:rPr sz="1900" dirty="0">
                <a:latin typeface="Verdana"/>
                <a:cs typeface="Verdana"/>
              </a:rPr>
              <a:t>If </a:t>
            </a:r>
            <a:r>
              <a:rPr sz="1900" spc="-5" dirty="0">
                <a:latin typeface="Verdana"/>
                <a:cs typeface="Verdana"/>
              </a:rPr>
              <a:t>a crisis </a:t>
            </a:r>
            <a:r>
              <a:rPr sz="1900" dirty="0">
                <a:latin typeface="Verdana"/>
                <a:cs typeface="Verdana"/>
              </a:rPr>
              <a:t>is  </a:t>
            </a:r>
            <a:r>
              <a:rPr sz="1900" spc="-5" dirty="0">
                <a:latin typeface="Verdana"/>
                <a:cs typeface="Verdana"/>
              </a:rPr>
              <a:t>severe enough, </a:t>
            </a:r>
            <a:r>
              <a:rPr sz="1900" spc="-10" dirty="0">
                <a:latin typeface="Verdana"/>
                <a:cs typeface="Verdana"/>
              </a:rPr>
              <a:t>you </a:t>
            </a:r>
            <a:r>
              <a:rPr sz="1900" spc="-5" dirty="0">
                <a:latin typeface="Verdana"/>
                <a:cs typeface="Verdana"/>
              </a:rPr>
              <a:t>might </a:t>
            </a:r>
            <a:r>
              <a:rPr sz="1900" dirty="0">
                <a:latin typeface="Verdana"/>
                <a:cs typeface="Verdana"/>
              </a:rPr>
              <a:t>need </a:t>
            </a:r>
            <a:r>
              <a:rPr sz="1900" spc="-5" dirty="0">
                <a:latin typeface="Verdana"/>
                <a:cs typeface="Verdana"/>
              </a:rPr>
              <a:t>to </a:t>
            </a:r>
            <a:r>
              <a:rPr sz="1900" spc="-10" dirty="0">
                <a:latin typeface="Verdana"/>
                <a:cs typeface="Verdana"/>
              </a:rPr>
              <a:t>be </a:t>
            </a:r>
            <a:r>
              <a:rPr sz="1900" spc="-5" dirty="0">
                <a:latin typeface="Verdana"/>
                <a:cs typeface="Verdana"/>
              </a:rPr>
              <a:t>hospitalized. Some  adolescents and adults </a:t>
            </a:r>
            <a:r>
              <a:rPr sz="1900" spc="-10" dirty="0">
                <a:latin typeface="Verdana"/>
                <a:cs typeface="Verdana"/>
              </a:rPr>
              <a:t>with </a:t>
            </a:r>
            <a:r>
              <a:rPr sz="1900" spc="-5" dirty="0">
                <a:latin typeface="Verdana"/>
                <a:cs typeface="Verdana"/>
              </a:rPr>
              <a:t>sickle cell anemia also </a:t>
            </a:r>
            <a:r>
              <a:rPr sz="1900" spc="-15" dirty="0">
                <a:latin typeface="Verdana"/>
                <a:cs typeface="Verdana"/>
              </a:rPr>
              <a:t>have  </a:t>
            </a:r>
            <a:r>
              <a:rPr sz="1900" spc="-5" dirty="0">
                <a:latin typeface="Verdana"/>
                <a:cs typeface="Verdana"/>
              </a:rPr>
              <a:t>chronic pain, </a:t>
            </a:r>
            <a:r>
              <a:rPr sz="1900" spc="-10" dirty="0">
                <a:latin typeface="Verdana"/>
                <a:cs typeface="Verdana"/>
              </a:rPr>
              <a:t>which </a:t>
            </a:r>
            <a:r>
              <a:rPr sz="1900" spc="-5" dirty="0">
                <a:latin typeface="Verdana"/>
                <a:cs typeface="Verdana"/>
              </a:rPr>
              <a:t>can result from bone and </a:t>
            </a:r>
            <a:r>
              <a:rPr sz="1900" spc="-10" dirty="0">
                <a:latin typeface="Verdana"/>
                <a:cs typeface="Verdana"/>
              </a:rPr>
              <a:t>joint </a:t>
            </a:r>
            <a:r>
              <a:rPr sz="1900" spc="-5" dirty="0">
                <a:latin typeface="Verdana"/>
                <a:cs typeface="Verdana"/>
              </a:rPr>
              <a:t>damage,  ulcers and other</a:t>
            </a:r>
            <a:r>
              <a:rPr sz="1900" spc="2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causes.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5375147"/>
            <a:ext cx="8043672" cy="1482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861" y="681939"/>
            <a:ext cx="347535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Symptoms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599945"/>
            <a:ext cx="5102225" cy="274177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61950" marR="5715" indent="-349885" algn="just">
              <a:lnSpc>
                <a:spcPct val="90000"/>
              </a:lnSpc>
              <a:spcBef>
                <a:spcPts val="340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2585" algn="l"/>
              </a:tabLst>
            </a:pPr>
            <a:r>
              <a:rPr sz="2000" b="1" dirty="0">
                <a:latin typeface="Verdana"/>
                <a:cs typeface="Verdana"/>
              </a:rPr>
              <a:t>Painful </a:t>
            </a:r>
            <a:r>
              <a:rPr sz="2000" b="1" spc="-5" dirty="0">
                <a:latin typeface="Verdana"/>
                <a:cs typeface="Verdana"/>
              </a:rPr>
              <a:t>swelling </a:t>
            </a:r>
            <a:r>
              <a:rPr sz="2000" b="1" dirty="0">
                <a:latin typeface="Verdana"/>
                <a:cs typeface="Verdana"/>
              </a:rPr>
              <a:t>of </a:t>
            </a:r>
            <a:r>
              <a:rPr sz="2000" b="1" spc="-5" dirty="0">
                <a:latin typeface="Verdana"/>
                <a:cs typeface="Verdana"/>
              </a:rPr>
              <a:t>hands and  </a:t>
            </a:r>
            <a:r>
              <a:rPr sz="2000" b="1" dirty="0">
                <a:latin typeface="Verdana"/>
                <a:cs typeface="Verdana"/>
              </a:rPr>
              <a:t>feet. </a:t>
            </a:r>
            <a:r>
              <a:rPr sz="2000" spc="-5" dirty="0">
                <a:latin typeface="Verdana"/>
                <a:cs typeface="Verdana"/>
              </a:rPr>
              <a:t>The swelling is caused by  sickle-shaped red blood</a:t>
            </a:r>
            <a:r>
              <a:rPr sz="2000" spc="6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cells  blocking blood flow </a:t>
            </a:r>
            <a:r>
              <a:rPr sz="2000" dirty="0">
                <a:latin typeface="Verdana"/>
                <a:cs typeface="Verdana"/>
              </a:rPr>
              <a:t>to </a:t>
            </a:r>
            <a:r>
              <a:rPr sz="2000" spc="-5" dirty="0">
                <a:latin typeface="Verdana"/>
                <a:cs typeface="Verdana"/>
              </a:rPr>
              <a:t>the hands and  feet.</a:t>
            </a:r>
            <a:endParaRPr sz="20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90000"/>
              </a:lnSpc>
              <a:spcBef>
                <a:spcPts val="1610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2585" algn="l"/>
              </a:tabLst>
            </a:pPr>
            <a:r>
              <a:rPr sz="2000" b="1" spc="-5" dirty="0">
                <a:latin typeface="Verdana"/>
                <a:cs typeface="Verdana"/>
              </a:rPr>
              <a:t>Frequent infections. </a:t>
            </a:r>
            <a:r>
              <a:rPr sz="2000" dirty="0">
                <a:latin typeface="Verdana"/>
                <a:cs typeface="Verdana"/>
              </a:rPr>
              <a:t>Sickle </a:t>
            </a:r>
            <a:r>
              <a:rPr sz="2000" spc="-5" dirty="0">
                <a:latin typeface="Verdana"/>
                <a:cs typeface="Verdana"/>
              </a:rPr>
              <a:t>cells  </a:t>
            </a:r>
            <a:r>
              <a:rPr sz="200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damage </a:t>
            </a:r>
            <a:r>
              <a:rPr sz="2000" spc="-10" dirty="0">
                <a:latin typeface="Verdana"/>
                <a:cs typeface="Verdana"/>
              </a:rPr>
              <a:t>an </a:t>
            </a:r>
            <a:r>
              <a:rPr sz="2000" spc="-5" dirty="0">
                <a:latin typeface="Verdana"/>
                <a:cs typeface="Verdana"/>
              </a:rPr>
              <a:t>organ that fights  </a:t>
            </a:r>
            <a:r>
              <a:rPr sz="2000" spc="-10" dirty="0">
                <a:latin typeface="Verdana"/>
                <a:cs typeface="Verdana"/>
              </a:rPr>
              <a:t>infection (spleen), leaving you </a:t>
            </a:r>
            <a:r>
              <a:rPr sz="2000" dirty="0">
                <a:latin typeface="Verdana"/>
                <a:cs typeface="Verdana"/>
              </a:rPr>
              <a:t>more  </a:t>
            </a:r>
            <a:r>
              <a:rPr sz="2000" spc="-5" dirty="0">
                <a:latin typeface="Verdana"/>
                <a:cs typeface="Verdana"/>
              </a:rPr>
              <a:t>vulnerable </a:t>
            </a:r>
            <a:r>
              <a:rPr sz="2000" dirty="0">
                <a:latin typeface="Verdana"/>
                <a:cs typeface="Verdana"/>
              </a:rPr>
              <a:t>to </a:t>
            </a:r>
            <a:r>
              <a:rPr sz="2000" spc="-5" dirty="0">
                <a:latin typeface="Verdana"/>
                <a:cs typeface="Verdana"/>
              </a:rPr>
              <a:t>infections</a:t>
            </a:r>
            <a:r>
              <a:rPr sz="2000" spc="-5">
                <a:latin typeface="Verdana"/>
                <a:cs typeface="Verdana"/>
              </a:rPr>
              <a:t>. 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6440" y="1637029"/>
            <a:ext cx="2785871" cy="2885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447" y="681939"/>
            <a:ext cx="60344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Sickle </a:t>
            </a:r>
            <a:r>
              <a:rPr sz="4600" spc="-5" dirty="0"/>
              <a:t>Cell</a:t>
            </a:r>
            <a:r>
              <a:rPr sz="4600" spc="-25" dirty="0"/>
              <a:t> </a:t>
            </a:r>
            <a:r>
              <a:rPr sz="4600" spc="-10" dirty="0"/>
              <a:t>Anemia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630426"/>
            <a:ext cx="7629525" cy="17551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0" marR="5080" indent="-349885" algn="just">
              <a:lnSpc>
                <a:spcPct val="100000"/>
              </a:lnSpc>
              <a:spcBef>
                <a:spcPts val="105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2585" algn="l"/>
              </a:tabLst>
            </a:pPr>
            <a:r>
              <a:rPr sz="2000" spc="-5" dirty="0">
                <a:latin typeface="Verdana"/>
                <a:cs typeface="Verdana"/>
              </a:rPr>
              <a:t>Is </a:t>
            </a:r>
            <a:r>
              <a:rPr sz="2000" spc="-10" dirty="0">
                <a:latin typeface="Verdana"/>
                <a:cs typeface="Verdana"/>
              </a:rPr>
              <a:t>an </a:t>
            </a:r>
            <a:r>
              <a:rPr sz="2000" spc="-5" dirty="0">
                <a:latin typeface="Verdana"/>
                <a:cs typeface="Verdana"/>
              </a:rPr>
              <a:t>inherited form of anemia </a:t>
            </a:r>
            <a:r>
              <a:rPr sz="2000" dirty="0">
                <a:latin typeface="Verdana"/>
                <a:cs typeface="Verdana"/>
              </a:rPr>
              <a:t>— a </a:t>
            </a:r>
            <a:r>
              <a:rPr sz="2000" spc="-5" dirty="0">
                <a:latin typeface="Verdana"/>
                <a:cs typeface="Verdana"/>
              </a:rPr>
              <a:t>condition in which  there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aren't enough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healthy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red blood cells </a:t>
            </a:r>
            <a:r>
              <a:rPr sz="2000" dirty="0">
                <a:latin typeface="Verdana"/>
                <a:cs typeface="Verdana"/>
              </a:rPr>
              <a:t>to </a:t>
            </a:r>
            <a:r>
              <a:rPr sz="2000" spc="-5" dirty="0">
                <a:latin typeface="Verdana"/>
                <a:cs typeface="Verdana"/>
              </a:rPr>
              <a:t>carry  adequate </a:t>
            </a:r>
            <a:r>
              <a:rPr sz="2000" spc="-10" dirty="0">
                <a:latin typeface="Verdana"/>
                <a:cs typeface="Verdana"/>
              </a:rPr>
              <a:t>oxygen </a:t>
            </a:r>
            <a:r>
              <a:rPr sz="2000" spc="-5" dirty="0">
                <a:latin typeface="Verdana"/>
                <a:cs typeface="Verdana"/>
              </a:rPr>
              <a:t>throughout your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body.</a:t>
            </a:r>
            <a:endParaRPr sz="20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100000"/>
              </a:lnSpc>
              <a:spcBef>
                <a:spcPts val="1610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2585" algn="l"/>
              </a:tabLst>
            </a:pPr>
            <a:r>
              <a:rPr sz="2000" spc="-25" dirty="0">
                <a:latin typeface="Verdana"/>
                <a:cs typeface="Verdana"/>
              </a:rPr>
              <a:t>Normally, </a:t>
            </a:r>
            <a:r>
              <a:rPr sz="2000" spc="-5" dirty="0">
                <a:latin typeface="Verdana"/>
                <a:cs typeface="Verdana"/>
              </a:rPr>
              <a:t>your red blood cells are flexible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5" dirty="0">
                <a:latin typeface="Verdana"/>
                <a:cs typeface="Verdana"/>
              </a:rPr>
              <a:t>round,  moving easily </a:t>
            </a:r>
            <a:r>
              <a:rPr sz="2000" dirty="0">
                <a:latin typeface="Verdana"/>
                <a:cs typeface="Verdana"/>
              </a:rPr>
              <a:t>through </a:t>
            </a:r>
            <a:r>
              <a:rPr sz="2000" spc="-5" dirty="0">
                <a:latin typeface="Verdana"/>
                <a:cs typeface="Verdana"/>
              </a:rPr>
              <a:t>your blood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vessels.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3572255"/>
            <a:ext cx="8043672" cy="2938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861" y="671575"/>
            <a:ext cx="34728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Sympto</a:t>
            </a:r>
            <a:r>
              <a:rPr sz="4600" spc="-25" dirty="0"/>
              <a:t>m</a:t>
            </a:r>
            <a:r>
              <a:rPr sz="4600" spc="-5" dirty="0"/>
              <a:t>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599945"/>
            <a:ext cx="4622165" cy="41027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61950" marR="5080" indent="-349885" algn="just">
              <a:lnSpc>
                <a:spcPct val="90000"/>
              </a:lnSpc>
              <a:spcBef>
                <a:spcPts val="340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2585" algn="l"/>
              </a:tabLst>
            </a:pP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Delayed </a:t>
            </a: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growth</a:t>
            </a:r>
            <a:r>
              <a:rPr sz="2000" b="1" dirty="0">
                <a:latin typeface="Verdana"/>
                <a:cs typeface="Verdana"/>
              </a:rPr>
              <a:t>. </a:t>
            </a:r>
            <a:r>
              <a:rPr sz="2000" spc="-25" dirty="0">
                <a:latin typeface="Verdana"/>
                <a:cs typeface="Verdana"/>
              </a:rPr>
              <a:t>Red </a:t>
            </a:r>
            <a:r>
              <a:rPr sz="2000" spc="-5" dirty="0">
                <a:latin typeface="Verdana"/>
                <a:cs typeface="Verdana"/>
              </a:rPr>
              <a:t>blood  cells provide your body with the  </a:t>
            </a:r>
            <a:r>
              <a:rPr sz="2000" spc="-10" dirty="0">
                <a:latin typeface="Verdana"/>
                <a:cs typeface="Verdana"/>
              </a:rPr>
              <a:t>oxygen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5" dirty="0">
                <a:latin typeface="Verdana"/>
                <a:cs typeface="Verdana"/>
              </a:rPr>
              <a:t>nutrients you need  </a:t>
            </a:r>
            <a:r>
              <a:rPr sz="2000" dirty="0">
                <a:latin typeface="Verdana"/>
                <a:cs typeface="Verdana"/>
              </a:rPr>
              <a:t>for </a:t>
            </a:r>
            <a:r>
              <a:rPr sz="2000" spc="-5" dirty="0">
                <a:latin typeface="Verdana"/>
                <a:cs typeface="Verdana"/>
              </a:rPr>
              <a:t>growth.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shortage </a:t>
            </a:r>
            <a:r>
              <a:rPr sz="2000" spc="-20" dirty="0">
                <a:latin typeface="Verdana"/>
                <a:cs typeface="Verdana"/>
              </a:rPr>
              <a:t>of  </a:t>
            </a:r>
            <a:r>
              <a:rPr sz="2000" spc="-5" dirty="0">
                <a:latin typeface="Verdana"/>
                <a:cs typeface="Verdana"/>
              </a:rPr>
              <a:t>healthy red blood cells can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slow  growth in infants </a:t>
            </a:r>
            <a:r>
              <a:rPr sz="2000" spc="-5" dirty="0">
                <a:latin typeface="Verdana"/>
                <a:cs typeface="Verdana"/>
              </a:rPr>
              <a:t>and children 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10" dirty="0">
                <a:latin typeface="Verdana"/>
                <a:cs typeface="Verdana"/>
              </a:rPr>
              <a:t>delay </a:t>
            </a:r>
            <a:r>
              <a:rPr sz="2000" spc="-5" dirty="0">
                <a:latin typeface="Verdana"/>
                <a:cs typeface="Verdana"/>
              </a:rPr>
              <a:t>puberty in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teenagers.</a:t>
            </a:r>
            <a:endParaRPr sz="2000">
              <a:latin typeface="Verdana"/>
              <a:cs typeface="Verdana"/>
            </a:endParaRPr>
          </a:p>
          <a:p>
            <a:pPr marL="361950" marR="5080" indent="-349885" algn="just">
              <a:lnSpc>
                <a:spcPts val="2160"/>
              </a:lnSpc>
              <a:spcBef>
                <a:spcPts val="1645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2585" algn="l"/>
              </a:tabLst>
            </a:pPr>
            <a:r>
              <a:rPr sz="2000" b="1" dirty="0">
                <a:solidFill>
                  <a:srgbClr val="FF0000"/>
                </a:solidFill>
                <a:latin typeface="Verdana"/>
                <a:cs typeface="Verdana"/>
              </a:rPr>
              <a:t>Vision </a:t>
            </a:r>
            <a:r>
              <a:rPr sz="2000" b="1" spc="-5" dirty="0">
                <a:solidFill>
                  <a:srgbClr val="FF0000"/>
                </a:solidFill>
                <a:latin typeface="Verdana"/>
                <a:cs typeface="Verdana"/>
              </a:rPr>
              <a:t>problems</a:t>
            </a:r>
            <a:r>
              <a:rPr sz="2000" b="1" spc="-5" dirty="0">
                <a:latin typeface="Verdana"/>
                <a:cs typeface="Verdana"/>
              </a:rPr>
              <a:t>. </a:t>
            </a:r>
            <a:r>
              <a:rPr sz="2000" spc="-10" dirty="0">
                <a:latin typeface="Verdana"/>
                <a:cs typeface="Verdana"/>
              </a:rPr>
              <a:t>Tiny </a:t>
            </a:r>
            <a:r>
              <a:rPr sz="2000" spc="-5" dirty="0">
                <a:latin typeface="Verdana"/>
                <a:cs typeface="Verdana"/>
              </a:rPr>
              <a:t>blood  </a:t>
            </a:r>
            <a:r>
              <a:rPr sz="2000" spc="-10" dirty="0">
                <a:latin typeface="Verdana"/>
                <a:cs typeface="Verdana"/>
              </a:rPr>
              <a:t>vessels that </a:t>
            </a:r>
            <a:r>
              <a:rPr sz="2000" spc="-5" dirty="0">
                <a:latin typeface="Verdana"/>
                <a:cs typeface="Verdana"/>
              </a:rPr>
              <a:t>supply your </a:t>
            </a:r>
            <a:r>
              <a:rPr sz="2000" spc="-15" dirty="0">
                <a:latin typeface="Verdana"/>
                <a:cs typeface="Verdana"/>
              </a:rPr>
              <a:t>eyes  </a:t>
            </a:r>
            <a:r>
              <a:rPr sz="2000" spc="-10" dirty="0">
                <a:latin typeface="Verdana"/>
                <a:cs typeface="Verdana"/>
              </a:rPr>
              <a:t>may </a:t>
            </a:r>
            <a:r>
              <a:rPr sz="2000" spc="-5" dirty="0">
                <a:latin typeface="Verdana"/>
                <a:cs typeface="Verdana"/>
              </a:rPr>
              <a:t>become plugged with </a:t>
            </a:r>
            <a:r>
              <a:rPr sz="2000" dirty="0">
                <a:latin typeface="Verdana"/>
                <a:cs typeface="Verdana"/>
              </a:rPr>
              <a:t>sickle  </a:t>
            </a:r>
            <a:r>
              <a:rPr sz="2000" spc="-5" dirty="0">
                <a:latin typeface="Verdana"/>
                <a:cs typeface="Verdana"/>
              </a:rPr>
              <a:t>cells. This can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damage the</a:t>
            </a:r>
            <a:r>
              <a:rPr sz="2000" spc="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retina</a:t>
            </a:r>
            <a:endParaRPr sz="2000">
              <a:latin typeface="Verdana"/>
              <a:cs typeface="Verdana"/>
            </a:endParaRPr>
          </a:p>
          <a:p>
            <a:pPr marL="361950" algn="just">
              <a:lnSpc>
                <a:spcPts val="2010"/>
              </a:lnSpc>
            </a:pPr>
            <a:r>
              <a:rPr sz="2000" dirty="0">
                <a:latin typeface="Verdana"/>
                <a:cs typeface="Verdana"/>
              </a:rPr>
              <a:t>—  </a:t>
            </a:r>
            <a:r>
              <a:rPr sz="2000" spc="-5" dirty="0">
                <a:latin typeface="Verdana"/>
                <a:cs typeface="Verdana"/>
              </a:rPr>
              <a:t>the  </a:t>
            </a:r>
            <a:r>
              <a:rPr sz="2000" spc="-10" dirty="0">
                <a:latin typeface="Verdana"/>
                <a:cs typeface="Verdana"/>
              </a:rPr>
              <a:t>portion  </a:t>
            </a:r>
            <a:r>
              <a:rPr sz="2000" spc="-5" dirty="0">
                <a:latin typeface="Verdana"/>
                <a:cs typeface="Verdana"/>
              </a:rPr>
              <a:t>of  the  eye</a:t>
            </a:r>
            <a:r>
              <a:rPr sz="2000" spc="57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that</a:t>
            </a:r>
            <a:endParaRPr sz="2000">
              <a:latin typeface="Verdana"/>
              <a:cs typeface="Verdana"/>
            </a:endParaRPr>
          </a:p>
          <a:p>
            <a:pPr marL="361950" algn="just">
              <a:lnSpc>
                <a:spcPts val="2160"/>
              </a:lnSpc>
            </a:pPr>
            <a:r>
              <a:rPr sz="2000" spc="-5" dirty="0">
                <a:latin typeface="Verdana"/>
                <a:cs typeface="Verdana"/>
              </a:rPr>
              <a:t>processes visual images,</a:t>
            </a:r>
            <a:r>
              <a:rPr sz="2000" spc="4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leading</a:t>
            </a:r>
            <a:endParaRPr sz="2000">
              <a:latin typeface="Verdana"/>
              <a:cs typeface="Verdana"/>
            </a:endParaRPr>
          </a:p>
          <a:p>
            <a:pPr marL="361950" algn="just">
              <a:lnSpc>
                <a:spcPts val="2280"/>
              </a:lnSpc>
            </a:pPr>
            <a:r>
              <a:rPr sz="2000" dirty="0">
                <a:latin typeface="Verdana"/>
                <a:cs typeface="Verdana"/>
              </a:rPr>
              <a:t>to vision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problems.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26379" y="1600200"/>
            <a:ext cx="3253994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3488" y="681939"/>
            <a:ext cx="464058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Complications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631949"/>
            <a:ext cx="7853680" cy="468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Sickle </a:t>
            </a:r>
            <a:r>
              <a:rPr sz="1600" spc="-10" dirty="0">
                <a:latin typeface="Verdana"/>
                <a:cs typeface="Verdana"/>
              </a:rPr>
              <a:t>cell anemia </a:t>
            </a:r>
            <a:r>
              <a:rPr sz="1600" spc="-5" dirty="0">
                <a:latin typeface="Verdana"/>
                <a:cs typeface="Verdana"/>
              </a:rPr>
              <a:t>can </a:t>
            </a:r>
            <a:r>
              <a:rPr sz="1600" spc="-10" dirty="0">
                <a:latin typeface="Verdana"/>
                <a:cs typeface="Verdana"/>
              </a:rPr>
              <a:t>lead </a:t>
            </a:r>
            <a:r>
              <a:rPr sz="1600" spc="-5" dirty="0">
                <a:latin typeface="Verdana"/>
                <a:cs typeface="Verdana"/>
              </a:rPr>
              <a:t>to a host of complications,</a:t>
            </a:r>
            <a:r>
              <a:rPr sz="1600" spc="2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including: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361950" marR="220345" indent="-349885">
              <a:lnSpc>
                <a:spcPct val="100000"/>
              </a:lnSpc>
              <a:buClr>
                <a:srgbClr val="6EB7D6"/>
              </a:buClr>
              <a:buSzPct val="109375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Stroke. </a:t>
            </a:r>
            <a:r>
              <a:rPr sz="1600" spc="-5" dirty="0">
                <a:latin typeface="Verdana"/>
                <a:cs typeface="Verdana"/>
              </a:rPr>
              <a:t>A stroke can occur </a:t>
            </a:r>
            <a:r>
              <a:rPr sz="1600" spc="-10" dirty="0">
                <a:latin typeface="Verdana"/>
                <a:cs typeface="Verdana"/>
              </a:rPr>
              <a:t>if </a:t>
            </a:r>
            <a:r>
              <a:rPr sz="1600" spc="-5" dirty="0">
                <a:solidFill>
                  <a:srgbClr val="FF0000"/>
                </a:solidFill>
                <a:latin typeface="Verdana"/>
                <a:cs typeface="Verdana"/>
              </a:rPr>
              <a:t>sickle </a:t>
            </a:r>
            <a:r>
              <a:rPr sz="1600" spc="-10" dirty="0">
                <a:solidFill>
                  <a:srgbClr val="FF0000"/>
                </a:solidFill>
                <a:latin typeface="Verdana"/>
                <a:cs typeface="Verdana"/>
              </a:rPr>
              <a:t>cells block blood </a:t>
            </a:r>
            <a:r>
              <a:rPr sz="1600" spc="-5" dirty="0">
                <a:solidFill>
                  <a:srgbClr val="FF0000"/>
                </a:solidFill>
                <a:latin typeface="Verdana"/>
                <a:cs typeface="Verdana"/>
              </a:rPr>
              <a:t>flow </a:t>
            </a:r>
            <a:r>
              <a:rPr sz="1600" spc="-5" dirty="0">
                <a:latin typeface="Verdana"/>
                <a:cs typeface="Verdana"/>
              </a:rPr>
              <a:t>to an area of  your </a:t>
            </a:r>
            <a:r>
              <a:rPr sz="1600" spc="-10" dirty="0">
                <a:solidFill>
                  <a:srgbClr val="FF0000"/>
                </a:solidFill>
                <a:latin typeface="Verdana"/>
                <a:cs typeface="Verdana"/>
              </a:rPr>
              <a:t>brain</a:t>
            </a:r>
            <a:r>
              <a:rPr sz="1600" spc="-10" dirty="0">
                <a:latin typeface="Verdana"/>
                <a:cs typeface="Verdana"/>
              </a:rPr>
              <a:t>. </a:t>
            </a:r>
            <a:r>
              <a:rPr sz="1600" spc="-5" dirty="0">
                <a:latin typeface="Verdana"/>
                <a:cs typeface="Verdana"/>
              </a:rPr>
              <a:t>Signs of stroke </a:t>
            </a:r>
            <a:r>
              <a:rPr sz="1600" spc="-10" dirty="0">
                <a:latin typeface="Verdana"/>
                <a:cs typeface="Verdana"/>
              </a:rPr>
              <a:t>include seizures, weakness </a:t>
            </a:r>
            <a:r>
              <a:rPr sz="1600" spc="-5" dirty="0">
                <a:latin typeface="Verdana"/>
                <a:cs typeface="Verdana"/>
              </a:rPr>
              <a:t>or </a:t>
            </a:r>
            <a:r>
              <a:rPr sz="1600" spc="-10" dirty="0">
                <a:latin typeface="Verdana"/>
                <a:cs typeface="Verdana"/>
              </a:rPr>
              <a:t>numbness </a:t>
            </a:r>
            <a:r>
              <a:rPr sz="1600" spc="-5" dirty="0">
                <a:latin typeface="Verdana"/>
                <a:cs typeface="Verdana"/>
              </a:rPr>
              <a:t>of  your arms and </a:t>
            </a:r>
            <a:r>
              <a:rPr sz="1600" spc="-10" dirty="0">
                <a:latin typeface="Verdana"/>
                <a:cs typeface="Verdana"/>
              </a:rPr>
              <a:t>legs, sudden </a:t>
            </a:r>
            <a:r>
              <a:rPr sz="1600" spc="-5" dirty="0">
                <a:latin typeface="Verdana"/>
                <a:cs typeface="Verdana"/>
              </a:rPr>
              <a:t>speech </a:t>
            </a:r>
            <a:r>
              <a:rPr sz="1600" spc="-10" dirty="0">
                <a:latin typeface="Verdana"/>
                <a:cs typeface="Verdana"/>
              </a:rPr>
              <a:t>difficulties, </a:t>
            </a:r>
            <a:r>
              <a:rPr sz="1600" spc="-5" dirty="0">
                <a:latin typeface="Verdana"/>
                <a:cs typeface="Verdana"/>
              </a:rPr>
              <a:t>and </a:t>
            </a:r>
            <a:r>
              <a:rPr sz="1600" spc="-10" dirty="0">
                <a:latin typeface="Verdana"/>
                <a:cs typeface="Verdana"/>
              </a:rPr>
              <a:t>loss </a:t>
            </a:r>
            <a:r>
              <a:rPr sz="1600" spc="-5" dirty="0">
                <a:latin typeface="Verdana"/>
                <a:cs typeface="Verdana"/>
              </a:rPr>
              <a:t>of  consciousness. </a:t>
            </a:r>
            <a:r>
              <a:rPr sz="1600" dirty="0">
                <a:latin typeface="Verdana"/>
                <a:cs typeface="Verdana"/>
              </a:rPr>
              <a:t>If </a:t>
            </a:r>
            <a:r>
              <a:rPr sz="1600" spc="-5" dirty="0">
                <a:latin typeface="Verdana"/>
                <a:cs typeface="Verdana"/>
              </a:rPr>
              <a:t>your </a:t>
            </a:r>
            <a:r>
              <a:rPr sz="1600" spc="-10" dirty="0">
                <a:latin typeface="Verdana"/>
                <a:cs typeface="Verdana"/>
              </a:rPr>
              <a:t>baby </a:t>
            </a:r>
            <a:r>
              <a:rPr sz="1600" spc="-5" dirty="0">
                <a:latin typeface="Verdana"/>
                <a:cs typeface="Verdana"/>
              </a:rPr>
              <a:t>or </a:t>
            </a:r>
            <a:r>
              <a:rPr sz="1600" spc="-10" dirty="0">
                <a:latin typeface="Verdana"/>
                <a:cs typeface="Verdana"/>
              </a:rPr>
              <a:t>child </a:t>
            </a:r>
            <a:r>
              <a:rPr sz="1600" spc="-5" dirty="0">
                <a:latin typeface="Verdana"/>
                <a:cs typeface="Verdana"/>
              </a:rPr>
              <a:t>has </a:t>
            </a:r>
            <a:r>
              <a:rPr sz="1600" spc="-10" dirty="0">
                <a:latin typeface="Verdana"/>
                <a:cs typeface="Verdana"/>
              </a:rPr>
              <a:t>any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spc="-10" dirty="0">
                <a:latin typeface="Verdana"/>
                <a:cs typeface="Verdana"/>
              </a:rPr>
              <a:t>these signs </a:t>
            </a:r>
            <a:r>
              <a:rPr sz="1600" spc="-5" dirty="0">
                <a:latin typeface="Verdana"/>
                <a:cs typeface="Verdana"/>
              </a:rPr>
              <a:t>and  symptoms, seek medical treatment </a:t>
            </a:r>
            <a:r>
              <a:rPr sz="1600" spc="-20" dirty="0">
                <a:latin typeface="Verdana"/>
                <a:cs typeface="Verdana"/>
              </a:rPr>
              <a:t>immediately. </a:t>
            </a:r>
            <a:r>
              <a:rPr sz="1600" spc="-5" dirty="0">
                <a:solidFill>
                  <a:srgbClr val="FF0000"/>
                </a:solidFill>
                <a:latin typeface="Verdana"/>
                <a:cs typeface="Verdana"/>
              </a:rPr>
              <a:t>A stroke can be</a:t>
            </a:r>
            <a:r>
              <a:rPr sz="1600" spc="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Verdana"/>
                <a:cs typeface="Verdana"/>
              </a:rPr>
              <a:t>fatal</a:t>
            </a:r>
            <a:r>
              <a:rPr sz="1600" spc="-5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EB7D6"/>
              </a:buClr>
              <a:buFont typeface="Wingdings 2"/>
              <a:buChar char=""/>
            </a:pPr>
            <a:endParaRPr sz="1700">
              <a:latin typeface="Times New Roman"/>
              <a:cs typeface="Times New Roman"/>
            </a:endParaRPr>
          </a:p>
          <a:p>
            <a:pPr marL="361950" marR="5080" indent="-349885" algn="just">
              <a:lnSpc>
                <a:spcPct val="100000"/>
              </a:lnSpc>
              <a:buClr>
                <a:srgbClr val="6EB7D6"/>
              </a:buClr>
              <a:buSzPct val="109375"/>
              <a:buFont typeface="Wingdings 2"/>
              <a:buChar char=""/>
              <a:tabLst>
                <a:tab pos="362585" algn="l"/>
              </a:tabLst>
            </a:pP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Acute </a:t>
            </a: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chest </a:t>
            </a: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syndrome</a:t>
            </a:r>
            <a:r>
              <a:rPr sz="1600" b="1" spc="-5" dirty="0">
                <a:latin typeface="Verdana"/>
                <a:cs typeface="Verdana"/>
              </a:rPr>
              <a:t>. </a:t>
            </a:r>
            <a:r>
              <a:rPr sz="1600" spc="-10" dirty="0">
                <a:latin typeface="Verdana"/>
                <a:cs typeface="Verdana"/>
              </a:rPr>
              <a:t>This life-threatening </a:t>
            </a:r>
            <a:r>
              <a:rPr sz="1600" spc="-5" dirty="0">
                <a:latin typeface="Verdana"/>
                <a:cs typeface="Verdana"/>
              </a:rPr>
              <a:t>complication causes chest  </a:t>
            </a:r>
            <a:r>
              <a:rPr sz="1600" spc="-10" dirty="0">
                <a:latin typeface="Verdana"/>
                <a:cs typeface="Verdana"/>
              </a:rPr>
              <a:t>pain, </a:t>
            </a:r>
            <a:r>
              <a:rPr sz="1600" spc="-5" dirty="0">
                <a:latin typeface="Verdana"/>
                <a:cs typeface="Verdana"/>
              </a:rPr>
              <a:t>fever and </a:t>
            </a:r>
            <a:r>
              <a:rPr sz="1600" spc="-10" dirty="0">
                <a:latin typeface="Verdana"/>
                <a:cs typeface="Verdana"/>
              </a:rPr>
              <a:t>difficulty breathing. </a:t>
            </a:r>
            <a:r>
              <a:rPr sz="1600" spc="-5" dirty="0">
                <a:latin typeface="Verdana"/>
                <a:cs typeface="Verdana"/>
              </a:rPr>
              <a:t>Acute </a:t>
            </a:r>
            <a:r>
              <a:rPr sz="1600" spc="-10" dirty="0">
                <a:latin typeface="Verdana"/>
                <a:cs typeface="Verdana"/>
              </a:rPr>
              <a:t>chest </a:t>
            </a:r>
            <a:r>
              <a:rPr sz="1600" spc="-5" dirty="0">
                <a:latin typeface="Verdana"/>
                <a:cs typeface="Verdana"/>
              </a:rPr>
              <a:t>syndrome can be caused  by a </a:t>
            </a:r>
            <a:r>
              <a:rPr sz="1600" spc="-10" dirty="0">
                <a:solidFill>
                  <a:srgbClr val="FF0000"/>
                </a:solidFill>
                <a:latin typeface="Verdana"/>
                <a:cs typeface="Verdana"/>
              </a:rPr>
              <a:t>lung infection </a:t>
            </a:r>
            <a:r>
              <a:rPr sz="1600" spc="-5" dirty="0">
                <a:latin typeface="Verdana"/>
                <a:cs typeface="Verdana"/>
              </a:rPr>
              <a:t>or by sickle </a:t>
            </a:r>
            <a:r>
              <a:rPr sz="1600" spc="-10" dirty="0">
                <a:latin typeface="Verdana"/>
                <a:cs typeface="Verdana"/>
              </a:rPr>
              <a:t>cells blocking blood vessels in your lungs.  </a:t>
            </a:r>
            <a:r>
              <a:rPr sz="1600" dirty="0">
                <a:latin typeface="Verdana"/>
                <a:cs typeface="Verdana"/>
              </a:rPr>
              <a:t>It </a:t>
            </a:r>
            <a:r>
              <a:rPr sz="1600" spc="-10" dirty="0">
                <a:latin typeface="Verdana"/>
                <a:cs typeface="Verdana"/>
              </a:rPr>
              <a:t>might </a:t>
            </a:r>
            <a:r>
              <a:rPr sz="1600" spc="-5" dirty="0">
                <a:latin typeface="Verdana"/>
                <a:cs typeface="Verdana"/>
              </a:rPr>
              <a:t>require emergency medical treatment </a:t>
            </a:r>
            <a:r>
              <a:rPr sz="1600" spc="-10" dirty="0">
                <a:latin typeface="Verdana"/>
                <a:cs typeface="Verdana"/>
              </a:rPr>
              <a:t>with antibiotics </a:t>
            </a:r>
            <a:r>
              <a:rPr sz="1600" spc="-5" dirty="0">
                <a:latin typeface="Verdana"/>
                <a:cs typeface="Verdana"/>
              </a:rPr>
              <a:t>and other  treatments.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EB7D6"/>
              </a:buClr>
              <a:buFont typeface="Wingdings 2"/>
              <a:buChar char=""/>
            </a:pPr>
            <a:endParaRPr sz="1700">
              <a:latin typeface="Times New Roman"/>
              <a:cs typeface="Times New Roman"/>
            </a:endParaRPr>
          </a:p>
          <a:p>
            <a:pPr marL="361950" marR="212725" indent="-349885">
              <a:lnSpc>
                <a:spcPct val="100000"/>
              </a:lnSpc>
              <a:buClr>
                <a:srgbClr val="6EB7D6"/>
              </a:buClr>
              <a:buSzPct val="109375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Pulmonary </a:t>
            </a: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hypertension</a:t>
            </a:r>
            <a:r>
              <a:rPr sz="1600" b="1" spc="-5" dirty="0">
                <a:latin typeface="Verdana"/>
                <a:cs typeface="Verdana"/>
              </a:rPr>
              <a:t>. </a:t>
            </a:r>
            <a:r>
              <a:rPr sz="1600" spc="-10" dirty="0">
                <a:latin typeface="Verdana"/>
                <a:cs typeface="Verdana"/>
              </a:rPr>
              <a:t>People with </a:t>
            </a:r>
            <a:r>
              <a:rPr sz="1600" spc="-5" dirty="0">
                <a:latin typeface="Verdana"/>
                <a:cs typeface="Verdana"/>
              </a:rPr>
              <a:t>sickle cell </a:t>
            </a:r>
            <a:r>
              <a:rPr sz="1600" spc="-10" dirty="0">
                <a:latin typeface="Verdana"/>
                <a:cs typeface="Verdana"/>
              </a:rPr>
              <a:t>anemia </a:t>
            </a:r>
            <a:r>
              <a:rPr sz="1600" spc="-5" dirty="0">
                <a:latin typeface="Verdana"/>
                <a:cs typeface="Verdana"/>
              </a:rPr>
              <a:t>can </a:t>
            </a:r>
            <a:r>
              <a:rPr sz="1600" spc="-10" dirty="0">
                <a:latin typeface="Verdana"/>
                <a:cs typeface="Verdana"/>
              </a:rPr>
              <a:t>develop  </a:t>
            </a:r>
            <a:r>
              <a:rPr sz="1600" spc="-5" dirty="0">
                <a:latin typeface="Verdana"/>
                <a:cs typeface="Verdana"/>
              </a:rPr>
              <a:t>high </a:t>
            </a:r>
            <a:r>
              <a:rPr sz="1600" spc="-10" dirty="0">
                <a:latin typeface="Verdana"/>
                <a:cs typeface="Verdana"/>
              </a:rPr>
              <a:t>blood pressure in their lungs (pulmonary </a:t>
            </a:r>
            <a:r>
              <a:rPr sz="1600" spc="-5" dirty="0">
                <a:latin typeface="Verdana"/>
                <a:cs typeface="Verdana"/>
              </a:rPr>
              <a:t>hypertension). </a:t>
            </a:r>
            <a:r>
              <a:rPr sz="1600" spc="-10" dirty="0">
                <a:latin typeface="Verdana"/>
                <a:cs typeface="Verdana"/>
              </a:rPr>
              <a:t>This  </a:t>
            </a:r>
            <a:r>
              <a:rPr sz="1600" spc="-5" dirty="0">
                <a:latin typeface="Verdana"/>
                <a:cs typeface="Verdana"/>
              </a:rPr>
              <a:t>complication usually affects adults </a:t>
            </a:r>
            <a:r>
              <a:rPr sz="1600" spc="-10" dirty="0">
                <a:latin typeface="Verdana"/>
                <a:cs typeface="Verdana"/>
              </a:rPr>
              <a:t>rather </a:t>
            </a:r>
            <a:r>
              <a:rPr sz="1600" spc="-5" dirty="0">
                <a:latin typeface="Verdana"/>
                <a:cs typeface="Verdana"/>
              </a:rPr>
              <a:t>than </a:t>
            </a:r>
            <a:r>
              <a:rPr sz="1600" spc="-10" dirty="0">
                <a:latin typeface="Verdana"/>
                <a:cs typeface="Verdana"/>
              </a:rPr>
              <a:t>children. </a:t>
            </a:r>
            <a:r>
              <a:rPr sz="1600" spc="-5" dirty="0">
                <a:latin typeface="Verdana"/>
                <a:cs typeface="Verdana"/>
              </a:rPr>
              <a:t>Shortness of  </a:t>
            </a:r>
            <a:r>
              <a:rPr sz="1600" spc="-10" dirty="0">
                <a:latin typeface="Verdana"/>
                <a:cs typeface="Verdana"/>
              </a:rPr>
              <a:t>breath </a:t>
            </a:r>
            <a:r>
              <a:rPr sz="1600" spc="-5" dirty="0">
                <a:latin typeface="Verdana"/>
                <a:cs typeface="Verdana"/>
              </a:rPr>
              <a:t>and fatigue are common </a:t>
            </a:r>
            <a:r>
              <a:rPr sz="1600" spc="-10" dirty="0">
                <a:latin typeface="Verdana"/>
                <a:cs typeface="Verdana"/>
              </a:rPr>
              <a:t>symptoms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spc="-10" dirty="0">
                <a:latin typeface="Verdana"/>
                <a:cs typeface="Verdana"/>
              </a:rPr>
              <a:t>this </a:t>
            </a:r>
            <a:r>
              <a:rPr sz="1600" spc="-5" dirty="0">
                <a:latin typeface="Verdana"/>
                <a:cs typeface="Verdana"/>
              </a:rPr>
              <a:t>condition, </a:t>
            </a:r>
            <a:r>
              <a:rPr sz="1600" spc="-10" dirty="0">
                <a:latin typeface="Verdana"/>
                <a:cs typeface="Verdana"/>
              </a:rPr>
              <a:t>which </a:t>
            </a:r>
            <a:r>
              <a:rPr sz="1600" spc="-5" dirty="0">
                <a:solidFill>
                  <a:srgbClr val="FF0000"/>
                </a:solidFill>
                <a:latin typeface="Verdana"/>
                <a:cs typeface="Verdana"/>
              </a:rPr>
              <a:t>can  be</a:t>
            </a:r>
            <a:r>
              <a:rPr sz="1600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Verdana"/>
                <a:cs typeface="Verdana"/>
              </a:rPr>
              <a:t>fatal.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3488" y="671575"/>
            <a:ext cx="463804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Complications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574037"/>
            <a:ext cx="7860665" cy="43205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61950" marR="5080" indent="-349885">
              <a:lnSpc>
                <a:spcPct val="80000"/>
              </a:lnSpc>
              <a:spcBef>
                <a:spcPts val="55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1900" b="1" spc="-10" dirty="0">
                <a:solidFill>
                  <a:srgbClr val="FF0000"/>
                </a:solidFill>
                <a:latin typeface="Verdana"/>
                <a:cs typeface="Verdana"/>
              </a:rPr>
              <a:t>Organ damage</a:t>
            </a:r>
            <a:r>
              <a:rPr sz="1900" b="1" spc="-10" dirty="0">
                <a:latin typeface="Verdana"/>
                <a:cs typeface="Verdana"/>
              </a:rPr>
              <a:t>. </a:t>
            </a:r>
            <a:r>
              <a:rPr sz="1900" spc="-5" dirty="0">
                <a:latin typeface="Verdana"/>
                <a:cs typeface="Verdana"/>
              </a:rPr>
              <a:t>Sickle </a:t>
            </a:r>
            <a:r>
              <a:rPr sz="1900" spc="-10" dirty="0">
                <a:latin typeface="Verdana"/>
                <a:cs typeface="Verdana"/>
              </a:rPr>
              <a:t>cells that block blood </a:t>
            </a:r>
            <a:r>
              <a:rPr sz="1900" spc="-5" dirty="0">
                <a:latin typeface="Verdana"/>
                <a:cs typeface="Verdana"/>
              </a:rPr>
              <a:t>flow </a:t>
            </a:r>
            <a:r>
              <a:rPr sz="1900" spc="-10" dirty="0">
                <a:latin typeface="Verdana"/>
                <a:cs typeface="Verdana"/>
              </a:rPr>
              <a:t>through  blood vessels immediately deprive the </a:t>
            </a:r>
            <a:r>
              <a:rPr sz="1900" spc="-5" dirty="0">
                <a:latin typeface="Verdana"/>
                <a:cs typeface="Verdana"/>
              </a:rPr>
              <a:t>affected organ of  </a:t>
            </a:r>
            <a:r>
              <a:rPr sz="1900" spc="-10" dirty="0">
                <a:latin typeface="Verdana"/>
                <a:cs typeface="Verdana"/>
              </a:rPr>
              <a:t>blood </a:t>
            </a:r>
            <a:r>
              <a:rPr sz="1900" spc="-5" dirty="0">
                <a:latin typeface="Verdana"/>
                <a:cs typeface="Verdana"/>
              </a:rPr>
              <a:t>and </a:t>
            </a:r>
            <a:r>
              <a:rPr sz="1900" spc="-10" dirty="0">
                <a:latin typeface="Verdana"/>
                <a:cs typeface="Verdana"/>
              </a:rPr>
              <a:t>oxygen. </a:t>
            </a:r>
            <a:r>
              <a:rPr sz="1900" spc="-5" dirty="0">
                <a:latin typeface="Verdana"/>
                <a:cs typeface="Verdana"/>
              </a:rPr>
              <a:t>In sickle </a:t>
            </a:r>
            <a:r>
              <a:rPr sz="1900" spc="-10" dirty="0">
                <a:latin typeface="Verdana"/>
                <a:cs typeface="Verdana"/>
              </a:rPr>
              <a:t>cell </a:t>
            </a:r>
            <a:r>
              <a:rPr sz="1900" spc="-5" dirty="0">
                <a:latin typeface="Verdana"/>
                <a:cs typeface="Verdana"/>
              </a:rPr>
              <a:t>anemia, </a:t>
            </a:r>
            <a:r>
              <a:rPr sz="1900" spc="-10" dirty="0">
                <a:latin typeface="Verdana"/>
                <a:cs typeface="Verdana"/>
              </a:rPr>
              <a:t>blood is </a:t>
            </a:r>
            <a:r>
              <a:rPr sz="1900" spc="-5" dirty="0">
                <a:latin typeface="Verdana"/>
                <a:cs typeface="Verdana"/>
              </a:rPr>
              <a:t>also  chronically </a:t>
            </a:r>
            <a:r>
              <a:rPr sz="1900" spc="-10" dirty="0">
                <a:latin typeface="Verdana"/>
                <a:cs typeface="Verdana"/>
              </a:rPr>
              <a:t>low </a:t>
            </a:r>
            <a:r>
              <a:rPr sz="1900" spc="-5" dirty="0">
                <a:latin typeface="Verdana"/>
                <a:cs typeface="Verdana"/>
              </a:rPr>
              <a:t>on </a:t>
            </a:r>
            <a:r>
              <a:rPr sz="1900" spc="-10" dirty="0">
                <a:latin typeface="Verdana"/>
                <a:cs typeface="Verdana"/>
              </a:rPr>
              <a:t>oxygen. </a:t>
            </a:r>
            <a:r>
              <a:rPr sz="1900" spc="-5" dirty="0">
                <a:latin typeface="Verdana"/>
                <a:cs typeface="Verdana"/>
              </a:rPr>
              <a:t>Chronic </a:t>
            </a:r>
            <a:r>
              <a:rPr sz="1900" spc="-10" dirty="0">
                <a:latin typeface="Verdana"/>
                <a:cs typeface="Verdana"/>
              </a:rPr>
              <a:t>deprivation </a:t>
            </a:r>
            <a:r>
              <a:rPr sz="1900" spc="-5" dirty="0">
                <a:latin typeface="Verdana"/>
                <a:cs typeface="Verdana"/>
              </a:rPr>
              <a:t>of </a:t>
            </a:r>
            <a:r>
              <a:rPr sz="1900" spc="-10" dirty="0">
                <a:latin typeface="Verdana"/>
                <a:cs typeface="Verdana"/>
              </a:rPr>
              <a:t>oxygen-rich  blood </a:t>
            </a:r>
            <a:r>
              <a:rPr sz="1900" spc="-5" dirty="0">
                <a:latin typeface="Verdana"/>
                <a:cs typeface="Verdana"/>
              </a:rPr>
              <a:t>can </a:t>
            </a:r>
            <a:r>
              <a:rPr sz="1900" spc="-10" dirty="0">
                <a:latin typeface="Verdana"/>
                <a:cs typeface="Verdana"/>
              </a:rPr>
              <a:t>damage nerves </a:t>
            </a:r>
            <a:r>
              <a:rPr sz="1900" spc="-5" dirty="0">
                <a:latin typeface="Verdana"/>
                <a:cs typeface="Verdana"/>
              </a:rPr>
              <a:t>and organs </a:t>
            </a:r>
            <a:r>
              <a:rPr sz="1900" spc="-10" dirty="0">
                <a:latin typeface="Verdana"/>
                <a:cs typeface="Verdana"/>
              </a:rPr>
              <a:t>in </a:t>
            </a:r>
            <a:r>
              <a:rPr sz="1900" spc="-5" dirty="0">
                <a:latin typeface="Verdana"/>
                <a:cs typeface="Verdana"/>
              </a:rPr>
              <a:t>your </a:t>
            </a:r>
            <a:r>
              <a:rPr sz="1900" spc="-45" dirty="0">
                <a:latin typeface="Verdana"/>
                <a:cs typeface="Verdana"/>
              </a:rPr>
              <a:t>body, </a:t>
            </a:r>
            <a:r>
              <a:rPr sz="1900" spc="-10" dirty="0">
                <a:latin typeface="Verdana"/>
                <a:cs typeface="Verdana"/>
              </a:rPr>
              <a:t>including  </a:t>
            </a:r>
            <a:r>
              <a:rPr sz="1900" spc="-5" dirty="0">
                <a:latin typeface="Verdana"/>
                <a:cs typeface="Verdana"/>
              </a:rPr>
              <a:t>your kidneys, </a:t>
            </a:r>
            <a:r>
              <a:rPr sz="1900" spc="-10" dirty="0">
                <a:latin typeface="Verdana"/>
                <a:cs typeface="Verdana"/>
              </a:rPr>
              <a:t>liver </a:t>
            </a:r>
            <a:r>
              <a:rPr sz="1900" spc="-5" dirty="0">
                <a:latin typeface="Verdana"/>
                <a:cs typeface="Verdana"/>
              </a:rPr>
              <a:t>and </a:t>
            </a:r>
            <a:r>
              <a:rPr sz="1900" spc="-10" dirty="0">
                <a:latin typeface="Verdana"/>
                <a:cs typeface="Verdana"/>
              </a:rPr>
              <a:t>spleen.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Organ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damage can be</a:t>
            </a:r>
            <a:r>
              <a:rPr sz="1900" spc="1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fatal</a:t>
            </a:r>
            <a:r>
              <a:rPr sz="1900" spc="-10" dirty="0"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361950" marR="153670" indent="-349885">
              <a:lnSpc>
                <a:spcPct val="80000"/>
              </a:lnSpc>
              <a:spcBef>
                <a:spcPts val="2005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1900" b="1" spc="-5" dirty="0">
                <a:solidFill>
                  <a:srgbClr val="FF0000"/>
                </a:solidFill>
                <a:latin typeface="Verdana"/>
                <a:cs typeface="Verdana"/>
              </a:rPr>
              <a:t>Blindness</a:t>
            </a:r>
            <a:r>
              <a:rPr sz="1900" b="1" spc="-5" dirty="0">
                <a:latin typeface="Verdana"/>
                <a:cs typeface="Verdana"/>
              </a:rPr>
              <a:t>. </a:t>
            </a:r>
            <a:r>
              <a:rPr sz="1900" spc="-5" dirty="0">
                <a:latin typeface="Verdana"/>
                <a:cs typeface="Verdana"/>
              </a:rPr>
              <a:t>Sickle </a:t>
            </a:r>
            <a:r>
              <a:rPr sz="1900" spc="-10" dirty="0">
                <a:latin typeface="Verdana"/>
                <a:cs typeface="Verdana"/>
              </a:rPr>
              <a:t>cells </a:t>
            </a:r>
            <a:r>
              <a:rPr sz="1900" spc="-5" dirty="0">
                <a:latin typeface="Verdana"/>
                <a:cs typeface="Verdana"/>
              </a:rPr>
              <a:t>can </a:t>
            </a:r>
            <a:r>
              <a:rPr sz="1900" spc="-10" dirty="0">
                <a:latin typeface="Verdana"/>
                <a:cs typeface="Verdana"/>
              </a:rPr>
              <a:t>block </a:t>
            </a:r>
            <a:r>
              <a:rPr sz="1900" spc="-15" dirty="0">
                <a:latin typeface="Verdana"/>
                <a:cs typeface="Verdana"/>
              </a:rPr>
              <a:t>tiny </a:t>
            </a:r>
            <a:r>
              <a:rPr sz="1900" spc="-10" dirty="0">
                <a:latin typeface="Verdana"/>
                <a:cs typeface="Verdana"/>
              </a:rPr>
              <a:t>blood vessels that  supply </a:t>
            </a:r>
            <a:r>
              <a:rPr sz="1900" spc="-5" dirty="0">
                <a:latin typeface="Verdana"/>
                <a:cs typeface="Verdana"/>
              </a:rPr>
              <a:t>your </a:t>
            </a:r>
            <a:r>
              <a:rPr sz="1900" spc="-10" dirty="0">
                <a:latin typeface="Verdana"/>
                <a:cs typeface="Verdana"/>
              </a:rPr>
              <a:t>eyes. Over time, this </a:t>
            </a:r>
            <a:r>
              <a:rPr sz="1900" spc="-5" dirty="0">
                <a:latin typeface="Verdana"/>
                <a:cs typeface="Verdana"/>
              </a:rPr>
              <a:t>can </a:t>
            </a:r>
            <a:r>
              <a:rPr sz="1900" spc="-10" dirty="0">
                <a:latin typeface="Verdana"/>
                <a:cs typeface="Verdana"/>
              </a:rPr>
              <a:t>damage </a:t>
            </a:r>
            <a:r>
              <a:rPr sz="1900" spc="-5" dirty="0">
                <a:latin typeface="Verdana"/>
                <a:cs typeface="Verdana"/>
              </a:rPr>
              <a:t>the </a:t>
            </a:r>
            <a:r>
              <a:rPr sz="1900" spc="-10" dirty="0">
                <a:latin typeface="Verdana"/>
                <a:cs typeface="Verdana"/>
              </a:rPr>
              <a:t>portion </a:t>
            </a:r>
            <a:r>
              <a:rPr sz="1900" spc="-5" dirty="0">
                <a:latin typeface="Verdana"/>
                <a:cs typeface="Verdana"/>
              </a:rPr>
              <a:t>of  </a:t>
            </a:r>
            <a:r>
              <a:rPr sz="1900" spc="-10" dirty="0">
                <a:latin typeface="Verdana"/>
                <a:cs typeface="Verdana"/>
              </a:rPr>
              <a:t>the eye that processes </a:t>
            </a:r>
            <a:r>
              <a:rPr sz="1900" spc="-5" dirty="0">
                <a:latin typeface="Verdana"/>
                <a:cs typeface="Verdana"/>
              </a:rPr>
              <a:t>visual </a:t>
            </a:r>
            <a:r>
              <a:rPr sz="1900" spc="-10" dirty="0">
                <a:latin typeface="Verdana"/>
                <a:cs typeface="Verdana"/>
              </a:rPr>
              <a:t>images (retina) </a:t>
            </a:r>
            <a:r>
              <a:rPr sz="1900" spc="-5" dirty="0">
                <a:latin typeface="Verdana"/>
                <a:cs typeface="Verdana"/>
              </a:rPr>
              <a:t>and </a:t>
            </a:r>
            <a:r>
              <a:rPr sz="1900" spc="-10" dirty="0">
                <a:latin typeface="Verdana"/>
                <a:cs typeface="Verdana"/>
              </a:rPr>
              <a:t>lead to  blindness.</a:t>
            </a:r>
            <a:endParaRPr sz="1900">
              <a:latin typeface="Verdana"/>
              <a:cs typeface="Verdana"/>
            </a:endParaRPr>
          </a:p>
          <a:p>
            <a:pPr marL="361950" marR="207645" indent="-349885">
              <a:lnSpc>
                <a:spcPts val="1820"/>
              </a:lnSpc>
              <a:spcBef>
                <a:spcPts val="1989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1900" b="1" spc="-10" dirty="0">
                <a:solidFill>
                  <a:srgbClr val="FF0000"/>
                </a:solidFill>
                <a:latin typeface="Verdana"/>
                <a:cs typeface="Verdana"/>
              </a:rPr>
              <a:t>Leg </a:t>
            </a:r>
            <a:r>
              <a:rPr sz="1900" b="1" spc="-5" dirty="0">
                <a:solidFill>
                  <a:srgbClr val="FF0000"/>
                </a:solidFill>
                <a:latin typeface="Verdana"/>
                <a:cs typeface="Verdana"/>
              </a:rPr>
              <a:t>ulcers</a:t>
            </a:r>
            <a:r>
              <a:rPr sz="1900" b="1" spc="-5" dirty="0">
                <a:latin typeface="Verdana"/>
                <a:cs typeface="Verdana"/>
              </a:rPr>
              <a:t>. </a:t>
            </a:r>
            <a:r>
              <a:rPr sz="1900" spc="-5" dirty="0">
                <a:latin typeface="Verdana"/>
                <a:cs typeface="Verdana"/>
              </a:rPr>
              <a:t>Sickle </a:t>
            </a:r>
            <a:r>
              <a:rPr sz="1900" spc="-10" dirty="0">
                <a:latin typeface="Verdana"/>
                <a:cs typeface="Verdana"/>
              </a:rPr>
              <a:t>cell </a:t>
            </a:r>
            <a:r>
              <a:rPr sz="1900" spc="-5" dirty="0">
                <a:latin typeface="Verdana"/>
                <a:cs typeface="Verdana"/>
              </a:rPr>
              <a:t>anemia can cause open sores, called  ulcers, on your</a:t>
            </a:r>
            <a:r>
              <a:rPr sz="1900" spc="1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legs.</a:t>
            </a:r>
            <a:endParaRPr sz="1900">
              <a:latin typeface="Verdana"/>
              <a:cs typeface="Verdana"/>
            </a:endParaRPr>
          </a:p>
          <a:p>
            <a:pPr marL="361950" marR="480695" indent="-349885" algn="just">
              <a:lnSpc>
                <a:spcPct val="80100"/>
              </a:lnSpc>
              <a:spcBef>
                <a:spcPts val="2010"/>
              </a:spcBef>
              <a:buClr>
                <a:srgbClr val="6EB7D6"/>
              </a:buClr>
              <a:buSzPct val="110526"/>
              <a:buFont typeface="Wingdings 2"/>
              <a:buChar char=""/>
              <a:tabLst>
                <a:tab pos="362585" algn="l"/>
              </a:tabLst>
            </a:pPr>
            <a:r>
              <a:rPr sz="1900" b="1" spc="-5" dirty="0">
                <a:solidFill>
                  <a:srgbClr val="FF0000"/>
                </a:solidFill>
                <a:latin typeface="Verdana"/>
                <a:cs typeface="Verdana"/>
              </a:rPr>
              <a:t>Gallstones</a:t>
            </a:r>
            <a:r>
              <a:rPr sz="1900" b="1" spc="-5" dirty="0">
                <a:latin typeface="Verdana"/>
                <a:cs typeface="Verdana"/>
              </a:rPr>
              <a:t>.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breakdown of red </a:t>
            </a:r>
            <a:r>
              <a:rPr sz="1900" spc="-10" dirty="0">
                <a:latin typeface="Verdana"/>
                <a:cs typeface="Verdana"/>
              </a:rPr>
              <a:t>blood </a:t>
            </a:r>
            <a:r>
              <a:rPr sz="1900" spc="-5" dirty="0">
                <a:latin typeface="Verdana"/>
                <a:cs typeface="Verdana"/>
              </a:rPr>
              <a:t>cells </a:t>
            </a:r>
            <a:r>
              <a:rPr sz="1900" spc="-10" dirty="0">
                <a:latin typeface="Verdana"/>
                <a:cs typeface="Verdana"/>
              </a:rPr>
              <a:t>produces </a:t>
            </a:r>
            <a:r>
              <a:rPr sz="1900" spc="-5" dirty="0">
                <a:latin typeface="Verdana"/>
                <a:cs typeface="Verdana"/>
              </a:rPr>
              <a:t>a  substance called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bilirubin</a:t>
            </a:r>
            <a:r>
              <a:rPr sz="1900" spc="-10" dirty="0">
                <a:latin typeface="Verdana"/>
                <a:cs typeface="Verdana"/>
              </a:rPr>
              <a:t>. </a:t>
            </a:r>
            <a:r>
              <a:rPr sz="1900" spc="-5" dirty="0">
                <a:latin typeface="Verdana"/>
                <a:cs typeface="Verdana"/>
              </a:rPr>
              <a:t>A high </a:t>
            </a:r>
            <a:r>
              <a:rPr sz="1900" spc="-10" dirty="0">
                <a:latin typeface="Verdana"/>
                <a:cs typeface="Verdana"/>
              </a:rPr>
              <a:t>level </a:t>
            </a:r>
            <a:r>
              <a:rPr sz="1900" spc="-5" dirty="0">
                <a:latin typeface="Verdana"/>
                <a:cs typeface="Verdana"/>
              </a:rPr>
              <a:t>of </a:t>
            </a:r>
            <a:r>
              <a:rPr sz="1900" spc="-10" dirty="0">
                <a:latin typeface="Verdana"/>
                <a:cs typeface="Verdana"/>
              </a:rPr>
              <a:t>bilirubin in </a:t>
            </a:r>
            <a:r>
              <a:rPr sz="1900" spc="-5" dirty="0">
                <a:latin typeface="Verdana"/>
                <a:cs typeface="Verdana"/>
              </a:rPr>
              <a:t>your  </a:t>
            </a:r>
            <a:r>
              <a:rPr sz="1900" spc="-10" dirty="0">
                <a:latin typeface="Verdana"/>
                <a:cs typeface="Verdana"/>
              </a:rPr>
              <a:t>body </a:t>
            </a:r>
            <a:r>
              <a:rPr sz="1900" spc="-5" dirty="0">
                <a:latin typeface="Verdana"/>
                <a:cs typeface="Verdana"/>
              </a:rPr>
              <a:t>can </a:t>
            </a:r>
            <a:r>
              <a:rPr sz="1900" spc="-10" dirty="0">
                <a:latin typeface="Verdana"/>
                <a:cs typeface="Verdana"/>
              </a:rPr>
              <a:t>lead </a:t>
            </a:r>
            <a:r>
              <a:rPr sz="1900" spc="-5" dirty="0">
                <a:latin typeface="Verdana"/>
                <a:cs typeface="Verdana"/>
              </a:rPr>
              <a:t>to</a:t>
            </a:r>
            <a:r>
              <a:rPr sz="1900" spc="2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gallstones.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401" y="681939"/>
            <a:ext cx="32175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Diagnosis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602993"/>
            <a:ext cx="7887334" cy="42614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61950" marR="7620" indent="-349885" algn="just">
              <a:lnSpc>
                <a:spcPct val="90000"/>
              </a:lnSpc>
              <a:spcBef>
                <a:spcPts val="32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A blood test can check for hemoglobin S </a:t>
            </a:r>
            <a:r>
              <a:rPr sz="1900" spc="-5" dirty="0">
                <a:latin typeface="Verdana"/>
                <a:cs typeface="Verdana"/>
              </a:rPr>
              <a:t>—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defective  form of hemoglobin </a:t>
            </a:r>
            <a:r>
              <a:rPr sz="1900" spc="-10" dirty="0">
                <a:latin typeface="Verdana"/>
                <a:cs typeface="Verdana"/>
              </a:rPr>
              <a:t>that </a:t>
            </a:r>
            <a:r>
              <a:rPr sz="1900" spc="-5" dirty="0">
                <a:latin typeface="Verdana"/>
                <a:cs typeface="Verdana"/>
              </a:rPr>
              <a:t>underlies </a:t>
            </a:r>
            <a:r>
              <a:rPr sz="1900" dirty="0">
                <a:latin typeface="Verdana"/>
                <a:cs typeface="Verdana"/>
              </a:rPr>
              <a:t>sickle cell </a:t>
            </a:r>
            <a:r>
              <a:rPr sz="1900" spc="-5" dirty="0">
                <a:latin typeface="Verdana"/>
                <a:cs typeface="Verdana"/>
              </a:rPr>
              <a:t>anemia. </a:t>
            </a:r>
            <a:r>
              <a:rPr sz="1900" dirty="0">
                <a:latin typeface="Verdana"/>
                <a:cs typeface="Verdana"/>
              </a:rPr>
              <a:t>In </a:t>
            </a:r>
            <a:r>
              <a:rPr sz="1900" spc="-5" dirty="0">
                <a:latin typeface="Verdana"/>
                <a:cs typeface="Verdana"/>
              </a:rPr>
              <a:t>the  </a:t>
            </a:r>
            <a:r>
              <a:rPr sz="1900" dirty="0">
                <a:latin typeface="Verdana"/>
                <a:cs typeface="Verdana"/>
              </a:rPr>
              <a:t>United </a:t>
            </a:r>
            <a:r>
              <a:rPr sz="1900" spc="-5" dirty="0">
                <a:latin typeface="Verdana"/>
                <a:cs typeface="Verdana"/>
              </a:rPr>
              <a:t>States, this blood </a:t>
            </a:r>
            <a:r>
              <a:rPr sz="1900" spc="-10" dirty="0">
                <a:latin typeface="Verdana"/>
                <a:cs typeface="Verdana"/>
              </a:rPr>
              <a:t>test </a:t>
            </a:r>
            <a:r>
              <a:rPr sz="1900" spc="-5" dirty="0">
                <a:latin typeface="Verdana"/>
                <a:cs typeface="Verdana"/>
              </a:rPr>
              <a:t>is </a:t>
            </a:r>
            <a:r>
              <a:rPr sz="1900" spc="-10" dirty="0">
                <a:latin typeface="Verdana"/>
                <a:cs typeface="Verdana"/>
              </a:rPr>
              <a:t>part </a:t>
            </a:r>
            <a:r>
              <a:rPr sz="1900" spc="-5" dirty="0">
                <a:latin typeface="Verdana"/>
                <a:cs typeface="Verdana"/>
              </a:rPr>
              <a:t>of routine</a:t>
            </a:r>
            <a:r>
              <a:rPr sz="1900" spc="47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newborn  screening done at the hospital. But older children and adults  can </a:t>
            </a:r>
            <a:r>
              <a:rPr sz="1900" spc="-10" dirty="0">
                <a:latin typeface="Verdana"/>
                <a:cs typeface="Verdana"/>
              </a:rPr>
              <a:t>be tested,</a:t>
            </a:r>
            <a:r>
              <a:rPr sz="1900" spc="50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too.</a:t>
            </a:r>
            <a:endParaRPr sz="19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90000"/>
              </a:lnSpc>
              <a:spcBef>
                <a:spcPts val="161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dirty="0">
                <a:latin typeface="Verdana"/>
                <a:cs typeface="Verdana"/>
              </a:rPr>
              <a:t>In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adults</a:t>
            </a:r>
            <a:r>
              <a:rPr sz="1900" spc="-10" dirty="0">
                <a:latin typeface="Verdana"/>
                <a:cs typeface="Verdana"/>
              </a:rPr>
              <a:t>, </a:t>
            </a:r>
            <a:r>
              <a:rPr sz="1900" spc="-5" dirty="0">
                <a:latin typeface="Verdana"/>
                <a:cs typeface="Verdana"/>
              </a:rPr>
              <a:t>a blood sample is </a:t>
            </a:r>
            <a:r>
              <a:rPr sz="1900" spc="-15" dirty="0">
                <a:latin typeface="Verdana"/>
                <a:cs typeface="Verdana"/>
              </a:rPr>
              <a:t>drawn </a:t>
            </a:r>
            <a:r>
              <a:rPr sz="1900" dirty="0">
                <a:latin typeface="Verdana"/>
                <a:cs typeface="Verdana"/>
              </a:rPr>
              <a:t>from </a:t>
            </a: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vein in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the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arm</a:t>
            </a:r>
            <a:r>
              <a:rPr sz="1900" spc="-5" dirty="0">
                <a:latin typeface="Verdana"/>
                <a:cs typeface="Verdana"/>
              </a:rPr>
              <a:t>. </a:t>
            </a:r>
            <a:r>
              <a:rPr sz="1900" dirty="0">
                <a:latin typeface="Verdana"/>
                <a:cs typeface="Verdana"/>
              </a:rPr>
              <a:t>In 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young children </a:t>
            </a:r>
            <a:r>
              <a:rPr sz="1900" spc="-5" dirty="0">
                <a:latin typeface="Verdana"/>
                <a:cs typeface="Verdana"/>
              </a:rPr>
              <a:t>and babies,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blood sample is usually  collected from a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finger or</a:t>
            </a:r>
            <a:r>
              <a:rPr sz="1900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heel</a:t>
            </a:r>
            <a:r>
              <a:rPr sz="1900" spc="-5" dirty="0"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361950" marR="7620" indent="-349885" algn="just">
              <a:lnSpc>
                <a:spcPts val="2050"/>
              </a:lnSpc>
              <a:spcBef>
                <a:spcPts val="163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dirty="0">
                <a:latin typeface="Verdana"/>
                <a:cs typeface="Verdana"/>
              </a:rPr>
              <a:t>If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screening </a:t>
            </a:r>
            <a:r>
              <a:rPr sz="1900" spc="-10" dirty="0">
                <a:latin typeface="Verdana"/>
                <a:cs typeface="Verdana"/>
              </a:rPr>
              <a:t>test </a:t>
            </a:r>
            <a:r>
              <a:rPr sz="1900" spc="-5" dirty="0">
                <a:latin typeface="Verdana"/>
                <a:cs typeface="Verdana"/>
              </a:rPr>
              <a:t>is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negative</a:t>
            </a:r>
            <a:r>
              <a:rPr sz="1900" spc="-5" dirty="0">
                <a:latin typeface="Verdana"/>
                <a:cs typeface="Verdana"/>
              </a:rPr>
              <a:t>, there is no sickle cell </a:t>
            </a:r>
            <a:r>
              <a:rPr sz="1900" dirty="0">
                <a:latin typeface="Verdana"/>
                <a:cs typeface="Verdana"/>
              </a:rPr>
              <a:t>gene  </a:t>
            </a:r>
            <a:r>
              <a:rPr sz="1900" spc="-10" dirty="0">
                <a:latin typeface="Verdana"/>
                <a:cs typeface="Verdana"/>
              </a:rPr>
              <a:t>present.</a:t>
            </a:r>
            <a:endParaRPr sz="1900">
              <a:latin typeface="Verdana"/>
              <a:cs typeface="Verdana"/>
            </a:endParaRPr>
          </a:p>
          <a:p>
            <a:pPr marL="361950" indent="-349885">
              <a:lnSpc>
                <a:spcPts val="2165"/>
              </a:lnSpc>
              <a:spcBef>
                <a:spcPts val="134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1900" dirty="0">
                <a:latin typeface="Verdana"/>
                <a:cs typeface="Verdana"/>
              </a:rPr>
              <a:t>If</a:t>
            </a:r>
            <a:r>
              <a:rPr sz="1900" spc="15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the</a:t>
            </a:r>
            <a:r>
              <a:rPr sz="1900" spc="16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screening</a:t>
            </a:r>
            <a:r>
              <a:rPr sz="1900" spc="1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test</a:t>
            </a:r>
            <a:r>
              <a:rPr sz="1900" spc="16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is</a:t>
            </a:r>
            <a:r>
              <a:rPr sz="1900" spc="155" dirty="0"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positive</a:t>
            </a:r>
            <a:r>
              <a:rPr sz="1900" spc="-5" dirty="0">
                <a:latin typeface="Verdana"/>
                <a:cs typeface="Verdana"/>
              </a:rPr>
              <a:t>,</a:t>
            </a:r>
            <a:r>
              <a:rPr sz="1900" spc="16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further</a:t>
            </a:r>
            <a:r>
              <a:rPr sz="1900" spc="15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tests</a:t>
            </a:r>
            <a:r>
              <a:rPr sz="1900" spc="16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will</a:t>
            </a:r>
            <a:r>
              <a:rPr sz="1900" spc="17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be</a:t>
            </a:r>
            <a:r>
              <a:rPr sz="1900" spc="16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done</a:t>
            </a:r>
            <a:r>
              <a:rPr sz="1900" spc="16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to</a:t>
            </a:r>
            <a:endParaRPr sz="1900">
              <a:latin typeface="Verdana"/>
              <a:cs typeface="Verdana"/>
            </a:endParaRPr>
          </a:p>
          <a:p>
            <a:pPr marL="361950">
              <a:lnSpc>
                <a:spcPts val="2165"/>
              </a:lnSpc>
            </a:pPr>
            <a:r>
              <a:rPr sz="1900" spc="-5" dirty="0">
                <a:latin typeface="Verdana"/>
                <a:cs typeface="Verdana"/>
              </a:rPr>
              <a:t>determine whether one or two sickle cell genes are</a:t>
            </a:r>
            <a:r>
              <a:rPr sz="1900" spc="12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present.</a:t>
            </a:r>
            <a:endParaRPr sz="1900">
              <a:latin typeface="Verdana"/>
              <a:cs typeface="Verdana"/>
            </a:endParaRPr>
          </a:p>
          <a:p>
            <a:pPr marL="361950" indent="-349885">
              <a:lnSpc>
                <a:spcPct val="100000"/>
              </a:lnSpc>
              <a:spcBef>
                <a:spcPts val="138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1900" spc="-10" dirty="0">
                <a:latin typeface="Verdana"/>
                <a:cs typeface="Verdana"/>
              </a:rPr>
              <a:t>Check </a:t>
            </a:r>
            <a:r>
              <a:rPr sz="1900" spc="-5" dirty="0">
                <a:latin typeface="Verdana"/>
                <a:cs typeface="Verdana"/>
              </a:rPr>
              <a:t>for a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low red blood cell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count </a:t>
            </a:r>
            <a:r>
              <a:rPr sz="1900" spc="-10" dirty="0">
                <a:latin typeface="Verdana"/>
                <a:cs typeface="Verdana"/>
              </a:rPr>
              <a:t>(anemia) will be</a:t>
            </a:r>
            <a:r>
              <a:rPr sz="1900" spc="204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done.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9152" y="144779"/>
            <a:ext cx="2887979" cy="1673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388" y="681939"/>
            <a:ext cx="62331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Genetic</a:t>
            </a:r>
            <a:r>
              <a:rPr sz="4600" spc="-15" dirty="0"/>
              <a:t> </a:t>
            </a:r>
            <a:r>
              <a:rPr sz="4600" spc="-10" dirty="0"/>
              <a:t>counseling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602993"/>
            <a:ext cx="7884795" cy="26316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950" indent="-349885">
              <a:lnSpc>
                <a:spcPts val="2165"/>
              </a:lnSpc>
              <a:spcBef>
                <a:spcPts val="95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1900" spc="-70" dirty="0">
                <a:latin typeface="Verdana"/>
                <a:cs typeface="Verdana"/>
              </a:rPr>
              <a:t>Two</a:t>
            </a:r>
            <a:r>
              <a:rPr sz="1900" spc="26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tests</a:t>
            </a:r>
            <a:r>
              <a:rPr sz="1900" spc="27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can</a:t>
            </a:r>
            <a:r>
              <a:rPr sz="1900" spc="27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be</a:t>
            </a:r>
            <a:r>
              <a:rPr sz="1900" spc="26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used</a:t>
            </a:r>
            <a:r>
              <a:rPr sz="1900" spc="28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to</a:t>
            </a:r>
            <a:r>
              <a:rPr sz="1900" spc="27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help</a:t>
            </a:r>
            <a:r>
              <a:rPr sz="1900" spc="27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expectant</a:t>
            </a:r>
            <a:r>
              <a:rPr sz="1900" spc="26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parents</a:t>
            </a:r>
            <a:r>
              <a:rPr sz="1900" spc="27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find</a:t>
            </a:r>
            <a:r>
              <a:rPr sz="1900" spc="26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out</a:t>
            </a:r>
            <a:r>
              <a:rPr sz="1900" spc="28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if</a:t>
            </a:r>
            <a:endParaRPr sz="1900">
              <a:latin typeface="Verdana"/>
              <a:cs typeface="Verdana"/>
            </a:endParaRPr>
          </a:p>
          <a:p>
            <a:pPr marL="361950">
              <a:lnSpc>
                <a:spcPts val="2165"/>
              </a:lnSpc>
            </a:pPr>
            <a:r>
              <a:rPr sz="1900" spc="-10" dirty="0">
                <a:latin typeface="Verdana"/>
                <a:cs typeface="Verdana"/>
              </a:rPr>
              <a:t>their </a:t>
            </a:r>
            <a:r>
              <a:rPr sz="1900" spc="-5" dirty="0">
                <a:latin typeface="Verdana"/>
                <a:cs typeface="Verdana"/>
              </a:rPr>
              <a:t>child is</a:t>
            </a:r>
            <a:r>
              <a:rPr sz="1900" spc="4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affected.</a:t>
            </a:r>
            <a:endParaRPr sz="1900">
              <a:latin typeface="Verdana"/>
              <a:cs typeface="Verdana"/>
            </a:endParaRPr>
          </a:p>
          <a:p>
            <a:pPr marL="469900" marR="5080" indent="-457834" algn="just">
              <a:lnSpc>
                <a:spcPct val="89800"/>
              </a:lnSpc>
              <a:spcBef>
                <a:spcPts val="1485"/>
              </a:spcBef>
            </a:pPr>
            <a:r>
              <a:rPr sz="2050" spc="15" dirty="0">
                <a:solidFill>
                  <a:srgbClr val="6EB7D6"/>
                </a:solidFill>
                <a:latin typeface="Verdana"/>
                <a:cs typeface="Verdana"/>
              </a:rPr>
              <a:t>1.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Amniocentesis</a:t>
            </a:r>
            <a:r>
              <a:rPr sz="1900" spc="-5" dirty="0">
                <a:latin typeface="Verdana"/>
                <a:cs typeface="Verdana"/>
              </a:rPr>
              <a:t>, done usually at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14-16 weeks of </a:t>
            </a:r>
            <a:r>
              <a:rPr sz="1900" spc="-20" dirty="0">
                <a:solidFill>
                  <a:srgbClr val="FF0000"/>
                </a:solidFill>
                <a:latin typeface="Verdana"/>
                <a:cs typeface="Verdana"/>
              </a:rPr>
              <a:t>pregnancy</a:t>
            </a:r>
            <a:r>
              <a:rPr sz="1900" spc="-20" dirty="0">
                <a:latin typeface="Verdana"/>
                <a:cs typeface="Verdana"/>
              </a:rPr>
              <a:t>,  </a:t>
            </a:r>
            <a:r>
              <a:rPr sz="1900" spc="-5" dirty="0">
                <a:latin typeface="Verdana"/>
                <a:cs typeface="Verdana"/>
              </a:rPr>
              <a:t>tests a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sample of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the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amniotic 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fluid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in </a:t>
            </a:r>
            <a:r>
              <a:rPr sz="1900" spc="-10" dirty="0">
                <a:latin typeface="Verdana"/>
                <a:cs typeface="Verdana"/>
              </a:rPr>
              <a:t>the womb </a:t>
            </a:r>
            <a:r>
              <a:rPr sz="1900" spc="-5" dirty="0">
                <a:latin typeface="Verdana"/>
                <a:cs typeface="Verdana"/>
              </a:rPr>
              <a:t>for genetic  defects </a:t>
            </a:r>
            <a:r>
              <a:rPr sz="1900" spc="-10" dirty="0">
                <a:latin typeface="Verdana"/>
                <a:cs typeface="Verdana"/>
              </a:rPr>
              <a:t>(the </a:t>
            </a:r>
            <a:r>
              <a:rPr sz="1900" dirty="0">
                <a:latin typeface="Verdana"/>
                <a:cs typeface="Verdana"/>
              </a:rPr>
              <a:t>fluid </a:t>
            </a:r>
            <a:r>
              <a:rPr sz="1900" spc="-5" dirty="0">
                <a:latin typeface="Verdana"/>
                <a:cs typeface="Verdana"/>
              </a:rPr>
              <a:t>and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fetus </a:t>
            </a:r>
            <a:r>
              <a:rPr sz="1900" spc="-15" dirty="0">
                <a:latin typeface="Verdana"/>
                <a:cs typeface="Verdana"/>
              </a:rPr>
              <a:t>have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same </a:t>
            </a:r>
            <a:r>
              <a:rPr sz="1900" spc="-10" dirty="0">
                <a:latin typeface="Verdana"/>
                <a:cs typeface="Verdana"/>
              </a:rPr>
              <a:t>DNA). </a:t>
            </a:r>
            <a:r>
              <a:rPr sz="1900" spc="-5" dirty="0">
                <a:latin typeface="Verdana"/>
                <a:cs typeface="Verdana"/>
              </a:rPr>
              <a:t>Under  </a:t>
            </a:r>
            <a:r>
              <a:rPr sz="1900" spc="-10" dirty="0">
                <a:latin typeface="Verdana"/>
                <a:cs typeface="Verdana"/>
              </a:rPr>
              <a:t>local </a:t>
            </a:r>
            <a:r>
              <a:rPr sz="1900" spc="-5" dirty="0">
                <a:latin typeface="Verdana"/>
                <a:cs typeface="Verdana"/>
              </a:rPr>
              <a:t>anesthesia, a </a:t>
            </a:r>
            <a:r>
              <a:rPr sz="1900" spc="-10" dirty="0">
                <a:latin typeface="Verdana"/>
                <a:cs typeface="Verdana"/>
              </a:rPr>
              <a:t>thin </a:t>
            </a:r>
            <a:r>
              <a:rPr sz="1900" spc="-5" dirty="0">
                <a:latin typeface="Verdana"/>
                <a:cs typeface="Verdana"/>
              </a:rPr>
              <a:t>needle is inserted </a:t>
            </a:r>
            <a:r>
              <a:rPr sz="1900" spc="-10" dirty="0">
                <a:latin typeface="Verdana"/>
                <a:cs typeface="Verdana"/>
              </a:rPr>
              <a:t>through </a:t>
            </a:r>
            <a:r>
              <a:rPr sz="1900" spc="-5" dirty="0">
                <a:latin typeface="Verdana"/>
                <a:cs typeface="Verdana"/>
              </a:rPr>
              <a:t>the  </a:t>
            </a:r>
            <a:r>
              <a:rPr sz="1900" spc="-10" dirty="0">
                <a:latin typeface="Verdana"/>
                <a:cs typeface="Verdana"/>
              </a:rPr>
              <a:t>woman's </a:t>
            </a:r>
            <a:r>
              <a:rPr sz="1900" spc="-5" dirty="0">
                <a:latin typeface="Verdana"/>
                <a:cs typeface="Verdana"/>
              </a:rPr>
              <a:t>abdomen and </a:t>
            </a:r>
            <a:r>
              <a:rPr sz="1900" spc="-10" dirty="0">
                <a:latin typeface="Verdana"/>
                <a:cs typeface="Verdana"/>
              </a:rPr>
              <a:t>into the womb.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About 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20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milliliters  of 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fluid </a:t>
            </a:r>
            <a:r>
              <a:rPr sz="1900" spc="-10" dirty="0">
                <a:latin typeface="Verdana"/>
                <a:cs typeface="Verdana"/>
              </a:rPr>
              <a:t>(roughly </a:t>
            </a:r>
            <a:r>
              <a:rPr sz="1900" spc="-5" dirty="0">
                <a:latin typeface="Verdana"/>
                <a:cs typeface="Verdana"/>
              </a:rPr>
              <a:t>4 teaspoons) is </a:t>
            </a:r>
            <a:r>
              <a:rPr sz="1900" spc="-15" dirty="0">
                <a:latin typeface="Verdana"/>
                <a:cs typeface="Verdana"/>
              </a:rPr>
              <a:t>withdrawn </a:t>
            </a:r>
            <a:r>
              <a:rPr sz="1900" spc="-5" dirty="0">
                <a:latin typeface="Verdana"/>
                <a:cs typeface="Verdana"/>
              </a:rPr>
              <a:t>and sent to a </a:t>
            </a:r>
            <a:r>
              <a:rPr sz="1900" spc="-10" dirty="0">
                <a:latin typeface="Verdana"/>
                <a:cs typeface="Verdana"/>
              </a:rPr>
              <a:t>lab  </a:t>
            </a:r>
            <a:r>
              <a:rPr sz="1900" spc="-5" dirty="0">
                <a:latin typeface="Verdana"/>
                <a:cs typeface="Verdana"/>
              </a:rPr>
              <a:t>for </a:t>
            </a:r>
            <a:r>
              <a:rPr sz="1900" spc="-10" dirty="0">
                <a:latin typeface="Verdana"/>
                <a:cs typeface="Verdana"/>
              </a:rPr>
              <a:t>evaluation. </a:t>
            </a:r>
            <a:r>
              <a:rPr sz="1900" spc="-60" dirty="0">
                <a:latin typeface="Verdana"/>
                <a:cs typeface="Verdana"/>
              </a:rPr>
              <a:t>Test </a:t>
            </a:r>
            <a:r>
              <a:rPr sz="1900" spc="-5" dirty="0">
                <a:latin typeface="Verdana"/>
                <a:cs typeface="Verdana"/>
              </a:rPr>
              <a:t>results often </a:t>
            </a:r>
            <a:r>
              <a:rPr sz="1900" spc="-15" dirty="0">
                <a:latin typeface="Verdana"/>
                <a:cs typeface="Verdana"/>
              </a:rPr>
              <a:t>take </a:t>
            </a:r>
            <a:r>
              <a:rPr sz="1900" spc="-10" dirty="0">
                <a:latin typeface="Verdana"/>
                <a:cs typeface="Verdana"/>
              </a:rPr>
              <a:t>1-2</a:t>
            </a:r>
            <a:r>
              <a:rPr sz="1900" spc="15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weeks.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0472" y="4171247"/>
            <a:ext cx="6492239" cy="2664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388" y="671575"/>
            <a:ext cx="622998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Genetic</a:t>
            </a:r>
            <a:r>
              <a:rPr sz="4600" spc="-45" dirty="0"/>
              <a:t> </a:t>
            </a:r>
            <a:r>
              <a:rPr sz="4600" spc="-10" dirty="0"/>
              <a:t>counseling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602993"/>
            <a:ext cx="7712075" cy="21393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69900" marR="5080" indent="-457834">
              <a:lnSpc>
                <a:spcPct val="89800"/>
              </a:lnSpc>
              <a:spcBef>
                <a:spcPts val="195"/>
              </a:spcBef>
              <a:tabLst>
                <a:tab pos="469900" algn="l"/>
              </a:tabLst>
            </a:pPr>
            <a:r>
              <a:rPr sz="2050" spc="15" dirty="0">
                <a:solidFill>
                  <a:srgbClr val="6EB7D6"/>
                </a:solidFill>
                <a:latin typeface="Verdana"/>
                <a:cs typeface="Verdana"/>
              </a:rPr>
              <a:t>2.	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Chorionic villus 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sampling</a:t>
            </a:r>
            <a:r>
              <a:rPr sz="1900" dirty="0">
                <a:latin typeface="Verdana"/>
                <a:cs typeface="Verdana"/>
              </a:rPr>
              <a:t>, </a:t>
            </a:r>
            <a:r>
              <a:rPr sz="1900" spc="-5" dirty="0">
                <a:latin typeface="Verdana"/>
                <a:cs typeface="Verdana"/>
              </a:rPr>
              <a:t>or </a:t>
            </a:r>
            <a:r>
              <a:rPr sz="1900" spc="-15" dirty="0">
                <a:latin typeface="Verdana"/>
                <a:cs typeface="Verdana"/>
              </a:rPr>
              <a:t>CVS, </a:t>
            </a:r>
            <a:r>
              <a:rPr sz="1900" spc="-10" dirty="0">
                <a:latin typeface="Verdana"/>
                <a:cs typeface="Verdana"/>
              </a:rPr>
              <a:t>involves the removal </a:t>
            </a:r>
            <a:r>
              <a:rPr sz="1900" spc="-5" dirty="0">
                <a:latin typeface="Verdana"/>
                <a:cs typeface="Verdana"/>
              </a:rPr>
              <a:t>and  </a:t>
            </a:r>
            <a:r>
              <a:rPr sz="1900" spc="-10" dirty="0">
                <a:latin typeface="Verdana"/>
                <a:cs typeface="Verdana"/>
              </a:rPr>
              <a:t>testing </a:t>
            </a:r>
            <a:r>
              <a:rPr sz="1900" spc="-5" dirty="0">
                <a:latin typeface="Verdana"/>
                <a:cs typeface="Verdana"/>
              </a:rPr>
              <a:t>of a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very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small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sample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of the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placenta during early  </a:t>
            </a:r>
            <a:r>
              <a:rPr sz="1900" spc="-25" dirty="0">
                <a:solidFill>
                  <a:srgbClr val="FF0000"/>
                </a:solidFill>
                <a:latin typeface="Verdana"/>
                <a:cs typeface="Verdana"/>
              </a:rPr>
              <a:t>pregnancy</a:t>
            </a:r>
            <a:r>
              <a:rPr sz="1900" spc="-25" dirty="0">
                <a:latin typeface="Verdana"/>
                <a:cs typeface="Verdana"/>
              </a:rPr>
              <a:t>.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sample, </a:t>
            </a:r>
            <a:r>
              <a:rPr sz="1900" spc="-10" dirty="0">
                <a:latin typeface="Verdana"/>
                <a:cs typeface="Verdana"/>
              </a:rPr>
              <a:t>which </a:t>
            </a:r>
            <a:r>
              <a:rPr sz="1900" spc="-5" dirty="0">
                <a:latin typeface="Verdana"/>
                <a:cs typeface="Verdana"/>
              </a:rPr>
              <a:t>contains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same DNA as  </a:t>
            </a:r>
            <a:r>
              <a:rPr sz="1900" spc="-10" dirty="0">
                <a:latin typeface="Verdana"/>
                <a:cs typeface="Verdana"/>
              </a:rPr>
              <a:t>the </a:t>
            </a:r>
            <a:r>
              <a:rPr sz="1900" spc="-5" dirty="0">
                <a:latin typeface="Verdana"/>
                <a:cs typeface="Verdana"/>
              </a:rPr>
              <a:t>fetus, </a:t>
            </a:r>
            <a:r>
              <a:rPr sz="1900" spc="-10" dirty="0">
                <a:latin typeface="Verdana"/>
                <a:cs typeface="Verdana"/>
              </a:rPr>
              <a:t>is removed </a:t>
            </a:r>
            <a:r>
              <a:rPr sz="1900" spc="-5" dirty="0">
                <a:latin typeface="Verdana"/>
                <a:cs typeface="Verdana"/>
              </a:rPr>
              <a:t>by catheter or a fine </a:t>
            </a:r>
            <a:r>
              <a:rPr sz="1900" spc="-10" dirty="0">
                <a:latin typeface="Verdana"/>
                <a:cs typeface="Verdana"/>
              </a:rPr>
              <a:t>needle inserted  through the </a:t>
            </a:r>
            <a:r>
              <a:rPr sz="1900" spc="-5" dirty="0">
                <a:latin typeface="Verdana"/>
                <a:cs typeface="Verdana"/>
              </a:rPr>
              <a:t>cervix or by a fine </a:t>
            </a:r>
            <a:r>
              <a:rPr sz="1900" spc="-10" dirty="0">
                <a:latin typeface="Verdana"/>
                <a:cs typeface="Verdana"/>
              </a:rPr>
              <a:t>needle inserted through the  </a:t>
            </a:r>
            <a:r>
              <a:rPr sz="1900" spc="-5" dirty="0">
                <a:latin typeface="Verdana"/>
                <a:cs typeface="Verdana"/>
              </a:rPr>
              <a:t>abdomen. </a:t>
            </a:r>
            <a:r>
              <a:rPr sz="1900" spc="-10" dirty="0">
                <a:latin typeface="Verdana"/>
                <a:cs typeface="Verdana"/>
              </a:rPr>
              <a:t>The tissue is tested </a:t>
            </a:r>
            <a:r>
              <a:rPr sz="1900" spc="-5" dirty="0">
                <a:latin typeface="Verdana"/>
                <a:cs typeface="Verdana"/>
              </a:rPr>
              <a:t>for genetic changes  identified </a:t>
            </a:r>
            <a:r>
              <a:rPr sz="1900" spc="-10" dirty="0">
                <a:latin typeface="Verdana"/>
                <a:cs typeface="Verdana"/>
              </a:rPr>
              <a:t>in </a:t>
            </a:r>
            <a:r>
              <a:rPr sz="1900" spc="-5" dirty="0">
                <a:latin typeface="Verdana"/>
                <a:cs typeface="Verdana"/>
              </a:rPr>
              <a:t>an affected family </a:t>
            </a:r>
            <a:r>
              <a:rPr sz="1900" spc="-45" dirty="0">
                <a:latin typeface="Verdana"/>
                <a:cs typeface="Verdana"/>
              </a:rPr>
              <a:t>member. </a:t>
            </a:r>
            <a:r>
              <a:rPr sz="1900" spc="-15" dirty="0">
                <a:latin typeface="Verdana"/>
                <a:cs typeface="Verdana"/>
              </a:rPr>
              <a:t>Results </a:t>
            </a:r>
            <a:r>
              <a:rPr sz="1900" spc="-5" dirty="0">
                <a:latin typeface="Verdana"/>
                <a:cs typeface="Verdana"/>
              </a:rPr>
              <a:t>are usually  </a:t>
            </a:r>
            <a:r>
              <a:rPr sz="1900" spc="-10" dirty="0">
                <a:latin typeface="Verdana"/>
                <a:cs typeface="Verdana"/>
              </a:rPr>
              <a:t>available </a:t>
            </a:r>
            <a:r>
              <a:rPr sz="1900" spc="-5" dirty="0">
                <a:latin typeface="Verdana"/>
                <a:cs typeface="Verdana"/>
              </a:rPr>
              <a:t>within 2</a:t>
            </a:r>
            <a:r>
              <a:rPr sz="1900" spc="3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weeks.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4103" y="3887723"/>
            <a:ext cx="6595872" cy="2055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626" y="681939"/>
            <a:ext cx="34417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Treatment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463179"/>
            <a:ext cx="5247005" cy="47148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900" b="1" spc="-5" dirty="0">
                <a:solidFill>
                  <a:srgbClr val="FF0000"/>
                </a:solidFill>
                <a:latin typeface="Verdana"/>
                <a:cs typeface="Verdana"/>
              </a:rPr>
              <a:t>Assessing stroke</a:t>
            </a:r>
            <a:r>
              <a:rPr sz="19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Verdana"/>
                <a:cs typeface="Verdana"/>
              </a:rPr>
              <a:t>risk</a:t>
            </a:r>
            <a:endParaRPr sz="19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80000"/>
              </a:lnSpc>
              <a:spcBef>
                <a:spcPts val="1610"/>
              </a:spcBef>
              <a:buClr>
                <a:srgbClr val="6EB7D6"/>
              </a:buClr>
              <a:buSzPct val="110526"/>
              <a:buFont typeface="Wingdings 2"/>
              <a:buChar char=""/>
              <a:tabLst>
                <a:tab pos="362585" algn="l"/>
              </a:tabLst>
            </a:pPr>
            <a:r>
              <a:rPr sz="1900" dirty="0">
                <a:latin typeface="Verdana"/>
                <a:cs typeface="Verdana"/>
              </a:rPr>
              <a:t>Using </a:t>
            </a:r>
            <a:r>
              <a:rPr sz="1900" spc="-5" dirty="0">
                <a:latin typeface="Verdana"/>
                <a:cs typeface="Verdana"/>
              </a:rPr>
              <a:t>a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special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ultrasound 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machine 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(transcranial)</a:t>
            </a:r>
            <a:r>
              <a:rPr sz="1900" spc="-10" dirty="0">
                <a:latin typeface="Verdana"/>
                <a:cs typeface="Verdana"/>
              </a:rPr>
              <a:t>, doctors </a:t>
            </a:r>
            <a:r>
              <a:rPr sz="1900" spc="-5" dirty="0">
                <a:latin typeface="Verdana"/>
                <a:cs typeface="Verdana"/>
              </a:rPr>
              <a:t>can </a:t>
            </a:r>
            <a:r>
              <a:rPr sz="1900" spc="-10" dirty="0">
                <a:latin typeface="Verdana"/>
                <a:cs typeface="Verdana"/>
              </a:rPr>
              <a:t>learn which  </a:t>
            </a:r>
            <a:r>
              <a:rPr sz="1900" spc="-5" dirty="0">
                <a:latin typeface="Verdana"/>
                <a:cs typeface="Verdana"/>
              </a:rPr>
              <a:t>children </a:t>
            </a:r>
            <a:r>
              <a:rPr sz="1900" spc="-15" dirty="0">
                <a:latin typeface="Verdana"/>
                <a:cs typeface="Verdana"/>
              </a:rPr>
              <a:t>have </a:t>
            </a:r>
            <a:r>
              <a:rPr sz="1900" spc="-5" dirty="0">
                <a:latin typeface="Verdana"/>
                <a:cs typeface="Verdana"/>
              </a:rPr>
              <a:t>a higher risk </a:t>
            </a:r>
            <a:r>
              <a:rPr sz="1900" spc="-10" dirty="0">
                <a:latin typeface="Verdana"/>
                <a:cs typeface="Verdana"/>
              </a:rPr>
              <a:t>of stroke.  </a:t>
            </a:r>
            <a:r>
              <a:rPr sz="1900" spc="-5" dirty="0">
                <a:latin typeface="Verdana"/>
                <a:cs typeface="Verdana"/>
              </a:rPr>
              <a:t>This painless test, which uses sound  </a:t>
            </a:r>
            <a:r>
              <a:rPr sz="1900" spc="-15" dirty="0">
                <a:latin typeface="Verdana"/>
                <a:cs typeface="Verdana"/>
              </a:rPr>
              <a:t>waves </a:t>
            </a:r>
            <a:r>
              <a:rPr sz="1900" spc="-5" dirty="0">
                <a:latin typeface="Verdana"/>
                <a:cs typeface="Verdana"/>
              </a:rPr>
              <a:t>to measure blood </a:t>
            </a:r>
            <a:r>
              <a:rPr sz="1900" spc="-15" dirty="0">
                <a:latin typeface="Verdana"/>
                <a:cs typeface="Verdana"/>
              </a:rPr>
              <a:t>flow, </a:t>
            </a:r>
            <a:r>
              <a:rPr sz="1900" spc="-5" dirty="0">
                <a:latin typeface="Verdana"/>
                <a:cs typeface="Verdana"/>
              </a:rPr>
              <a:t>can </a:t>
            </a:r>
            <a:r>
              <a:rPr sz="1900" spc="-15" dirty="0">
                <a:latin typeface="Verdana"/>
                <a:cs typeface="Verdana"/>
              </a:rPr>
              <a:t>be  </a:t>
            </a:r>
            <a:r>
              <a:rPr sz="1900" spc="-5" dirty="0">
                <a:latin typeface="Verdana"/>
                <a:cs typeface="Verdana"/>
              </a:rPr>
              <a:t>used on children as </a:t>
            </a:r>
            <a:r>
              <a:rPr sz="1900" spc="-10" dirty="0">
                <a:latin typeface="Verdana"/>
                <a:cs typeface="Verdana"/>
              </a:rPr>
              <a:t>young </a:t>
            </a:r>
            <a:r>
              <a:rPr sz="1900" spc="-5" dirty="0">
                <a:latin typeface="Verdana"/>
                <a:cs typeface="Verdana"/>
              </a:rPr>
              <a:t>as 2 </a:t>
            </a:r>
            <a:r>
              <a:rPr sz="1900" spc="-10" dirty="0">
                <a:latin typeface="Verdana"/>
                <a:cs typeface="Verdana"/>
              </a:rPr>
              <a:t>years.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 Regular blood transfusions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can 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decrease stroke</a:t>
            </a:r>
            <a:r>
              <a:rPr sz="1900" spc="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risk</a:t>
            </a:r>
            <a:r>
              <a:rPr sz="1900" spc="-5" dirty="0"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900" b="1" spc="-5" dirty="0">
                <a:solidFill>
                  <a:srgbClr val="FF0000"/>
                </a:solidFill>
                <a:latin typeface="Verdana"/>
                <a:cs typeface="Verdana"/>
              </a:rPr>
              <a:t>Vaccinations to prevent</a:t>
            </a:r>
            <a:r>
              <a:rPr sz="19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Verdana"/>
                <a:cs typeface="Verdana"/>
              </a:rPr>
              <a:t>infections</a:t>
            </a:r>
            <a:endParaRPr sz="1900">
              <a:latin typeface="Verdana"/>
              <a:cs typeface="Verdana"/>
            </a:endParaRPr>
          </a:p>
          <a:p>
            <a:pPr marL="361950" marR="6350" indent="-349885" algn="just">
              <a:lnSpc>
                <a:spcPct val="80000"/>
              </a:lnSpc>
              <a:spcBef>
                <a:spcPts val="1595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spc="-5" dirty="0">
                <a:latin typeface="Verdana"/>
                <a:cs typeface="Verdana"/>
              </a:rPr>
              <a:t>Childhood </a:t>
            </a:r>
            <a:r>
              <a:rPr sz="1900" spc="-10" dirty="0">
                <a:latin typeface="Verdana"/>
                <a:cs typeface="Verdana"/>
              </a:rPr>
              <a:t>vaccinations </a:t>
            </a:r>
            <a:r>
              <a:rPr sz="1900" spc="-5" dirty="0">
                <a:latin typeface="Verdana"/>
                <a:cs typeface="Verdana"/>
              </a:rPr>
              <a:t>are important  for </a:t>
            </a:r>
            <a:r>
              <a:rPr sz="1900" spc="-10" dirty="0">
                <a:latin typeface="Verdana"/>
                <a:cs typeface="Verdana"/>
              </a:rPr>
              <a:t>preventing </a:t>
            </a:r>
            <a:r>
              <a:rPr sz="1900" spc="-5" dirty="0">
                <a:latin typeface="Verdana"/>
                <a:cs typeface="Verdana"/>
              </a:rPr>
              <a:t>disease in all</a:t>
            </a:r>
            <a:r>
              <a:rPr sz="1900" spc="6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children.</a:t>
            </a:r>
            <a:endParaRPr sz="19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80000"/>
              </a:lnSpc>
              <a:spcBef>
                <a:spcPts val="161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spc="-10" dirty="0">
                <a:latin typeface="Verdana"/>
                <a:cs typeface="Verdana"/>
              </a:rPr>
              <a:t>Vaccinations, </a:t>
            </a:r>
            <a:r>
              <a:rPr sz="1900" spc="-5" dirty="0">
                <a:latin typeface="Verdana"/>
                <a:cs typeface="Verdana"/>
              </a:rPr>
              <a:t>such as </a:t>
            </a:r>
            <a:r>
              <a:rPr sz="1900" spc="-15" dirty="0">
                <a:solidFill>
                  <a:srgbClr val="FF0000"/>
                </a:solidFill>
                <a:latin typeface="Verdana"/>
                <a:cs typeface="Verdana"/>
              </a:rPr>
              <a:t>the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pneumococcal 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vaccine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and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the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annual flu shot</a:t>
            </a:r>
            <a:r>
              <a:rPr sz="1900" spc="-5" dirty="0">
                <a:latin typeface="Verdana"/>
                <a:cs typeface="Verdana"/>
              </a:rPr>
              <a:t>, are  also important for adults </a:t>
            </a:r>
            <a:r>
              <a:rPr sz="1900" spc="-10" dirty="0">
                <a:latin typeface="Verdana"/>
                <a:cs typeface="Verdana"/>
              </a:rPr>
              <a:t>with </a:t>
            </a:r>
            <a:r>
              <a:rPr sz="1900" spc="-5" dirty="0">
                <a:latin typeface="Verdana"/>
                <a:cs typeface="Verdana"/>
              </a:rPr>
              <a:t>sickle cell  anemia.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52744" y="2441575"/>
            <a:ext cx="3023616" cy="2909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626" y="671575"/>
            <a:ext cx="344233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Treatment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574812"/>
            <a:ext cx="7885430" cy="3400161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900" b="1" spc="-10" dirty="0">
                <a:solidFill>
                  <a:srgbClr val="FF0000"/>
                </a:solidFill>
                <a:latin typeface="Verdana"/>
                <a:cs typeface="Verdana"/>
              </a:rPr>
              <a:t>Blood</a:t>
            </a:r>
            <a:r>
              <a:rPr sz="19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Verdana"/>
                <a:cs typeface="Verdana"/>
              </a:rPr>
              <a:t>transfusions</a:t>
            </a:r>
            <a:endParaRPr sz="1900">
              <a:latin typeface="Verdana"/>
              <a:cs typeface="Verdana"/>
            </a:endParaRPr>
          </a:p>
          <a:p>
            <a:pPr marL="361950" marR="5715" indent="-349885" algn="just">
              <a:lnSpc>
                <a:spcPct val="80000"/>
              </a:lnSpc>
              <a:spcBef>
                <a:spcPts val="1620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spc="-5" smtClean="0">
                <a:solidFill>
                  <a:srgbClr val="FF0000"/>
                </a:solidFill>
                <a:latin typeface="Verdana"/>
                <a:cs typeface="Verdana"/>
              </a:rPr>
              <a:t>Blood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transfusions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increase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the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number of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normal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red blood  cells in circulation, helping to relieve anemia. 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In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children with  sickle </a:t>
            </a:r>
            <a:r>
              <a:rPr sz="1900" dirty="0">
                <a:solidFill>
                  <a:srgbClr val="FF0000"/>
                </a:solidFill>
                <a:latin typeface="Verdana"/>
                <a:cs typeface="Verdana"/>
              </a:rPr>
              <a:t>cell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anemia at high risk of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stroke,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regular blood  </a:t>
            </a:r>
            <a:r>
              <a:rPr sz="1900" spc="-10" dirty="0">
                <a:solidFill>
                  <a:srgbClr val="FF0000"/>
                </a:solidFill>
                <a:latin typeface="Verdana"/>
                <a:cs typeface="Verdana"/>
              </a:rPr>
              <a:t>transfusions </a:t>
            </a:r>
            <a:r>
              <a:rPr sz="1900" spc="-5" dirty="0">
                <a:solidFill>
                  <a:srgbClr val="FF0000"/>
                </a:solidFill>
                <a:latin typeface="Verdana"/>
                <a:cs typeface="Verdana"/>
              </a:rPr>
              <a:t>can decrease the risk.</a:t>
            </a:r>
            <a:r>
              <a:rPr sz="1900" spc="-5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Transfusions </a:t>
            </a:r>
            <a:r>
              <a:rPr sz="1900" spc="-5" dirty="0">
                <a:latin typeface="Verdana"/>
                <a:cs typeface="Verdana"/>
              </a:rPr>
              <a:t>can also </a:t>
            </a:r>
            <a:r>
              <a:rPr sz="1900" spc="-15" dirty="0">
                <a:latin typeface="Verdana"/>
                <a:cs typeface="Verdana"/>
              </a:rPr>
              <a:t>be </a:t>
            </a:r>
            <a:r>
              <a:rPr sz="1900" spc="63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used to treat other complications of sickle </a:t>
            </a:r>
            <a:r>
              <a:rPr sz="1900" dirty="0">
                <a:latin typeface="Verdana"/>
                <a:cs typeface="Verdana"/>
              </a:rPr>
              <a:t>cell </a:t>
            </a:r>
            <a:r>
              <a:rPr sz="1900" spc="-5" dirty="0">
                <a:latin typeface="Verdana"/>
                <a:cs typeface="Verdana"/>
              </a:rPr>
              <a:t>anemia, or  </a:t>
            </a:r>
            <a:r>
              <a:rPr sz="1900" spc="-10" dirty="0">
                <a:latin typeface="Verdana"/>
                <a:cs typeface="Verdana"/>
              </a:rPr>
              <a:t>they </a:t>
            </a:r>
            <a:r>
              <a:rPr sz="1900" spc="-5" dirty="0">
                <a:latin typeface="Verdana"/>
                <a:cs typeface="Verdana"/>
              </a:rPr>
              <a:t>can </a:t>
            </a:r>
            <a:r>
              <a:rPr sz="1900" spc="-10" dirty="0">
                <a:latin typeface="Verdana"/>
                <a:cs typeface="Verdana"/>
              </a:rPr>
              <a:t>be given </a:t>
            </a:r>
            <a:r>
              <a:rPr sz="1900" spc="-5" dirty="0">
                <a:latin typeface="Verdana"/>
                <a:cs typeface="Verdana"/>
              </a:rPr>
              <a:t>to </a:t>
            </a:r>
            <a:r>
              <a:rPr sz="1900" spc="-10" dirty="0">
                <a:latin typeface="Verdana"/>
                <a:cs typeface="Verdana"/>
              </a:rPr>
              <a:t>prevent</a:t>
            </a:r>
            <a:r>
              <a:rPr sz="1900" spc="7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complications.</a:t>
            </a:r>
            <a:endParaRPr sz="19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80000"/>
              </a:lnSpc>
              <a:spcBef>
                <a:spcPts val="1595"/>
              </a:spcBef>
              <a:buClr>
                <a:srgbClr val="6EB7D6"/>
              </a:buClr>
              <a:buSzPct val="107894"/>
              <a:buFont typeface="Wingdings 2"/>
              <a:buChar char=""/>
              <a:tabLst>
                <a:tab pos="362585" algn="l"/>
              </a:tabLst>
            </a:pPr>
            <a:r>
              <a:rPr sz="1900" spc="-5" dirty="0">
                <a:latin typeface="Verdana"/>
                <a:cs typeface="Verdana"/>
              </a:rPr>
              <a:t>Blood </a:t>
            </a:r>
            <a:r>
              <a:rPr sz="1900" spc="-10" dirty="0">
                <a:latin typeface="Verdana"/>
                <a:cs typeface="Verdana"/>
              </a:rPr>
              <a:t>transfusions </a:t>
            </a:r>
            <a:r>
              <a:rPr sz="1900" spc="-5" dirty="0">
                <a:latin typeface="Verdana"/>
                <a:cs typeface="Verdana"/>
              </a:rPr>
              <a:t>carry some risk, including infection and  </a:t>
            </a:r>
            <a:r>
              <a:rPr sz="1900" spc="-10" dirty="0">
                <a:latin typeface="Verdana"/>
                <a:cs typeface="Verdana"/>
              </a:rPr>
              <a:t>excess </a:t>
            </a:r>
            <a:r>
              <a:rPr sz="1900" spc="-5" dirty="0">
                <a:latin typeface="Verdana"/>
                <a:cs typeface="Verdana"/>
              </a:rPr>
              <a:t>iron buildup in your </a:t>
            </a:r>
            <a:r>
              <a:rPr sz="1900" spc="-40" dirty="0">
                <a:latin typeface="Verdana"/>
                <a:cs typeface="Verdana"/>
              </a:rPr>
              <a:t>body. </a:t>
            </a:r>
            <a:r>
              <a:rPr sz="1900" spc="-5" dirty="0">
                <a:latin typeface="Verdana"/>
                <a:cs typeface="Verdana"/>
              </a:rPr>
              <a:t>Because excess iron can  damage your heart, liver and other organs, people </a:t>
            </a:r>
            <a:r>
              <a:rPr sz="1900" spc="-10" dirty="0">
                <a:latin typeface="Verdana"/>
                <a:cs typeface="Verdana"/>
              </a:rPr>
              <a:t>who  </a:t>
            </a:r>
            <a:r>
              <a:rPr sz="1900" spc="-5" dirty="0">
                <a:latin typeface="Verdana"/>
                <a:cs typeface="Verdana"/>
              </a:rPr>
              <a:t>undergo regular </a:t>
            </a:r>
            <a:r>
              <a:rPr sz="1900" spc="-10" dirty="0">
                <a:latin typeface="Verdana"/>
                <a:cs typeface="Verdana"/>
              </a:rPr>
              <a:t>transfusions </a:t>
            </a:r>
            <a:r>
              <a:rPr sz="1900" spc="-5" dirty="0">
                <a:latin typeface="Verdana"/>
                <a:cs typeface="Verdana"/>
              </a:rPr>
              <a:t>might </a:t>
            </a:r>
            <a:r>
              <a:rPr sz="1900" dirty="0">
                <a:latin typeface="Verdana"/>
                <a:cs typeface="Verdana"/>
              </a:rPr>
              <a:t>need </a:t>
            </a:r>
            <a:r>
              <a:rPr sz="1900" spc="-5" dirty="0">
                <a:latin typeface="Verdana"/>
                <a:cs typeface="Verdana"/>
              </a:rPr>
              <a:t>treatment to reduce  </a:t>
            </a:r>
            <a:r>
              <a:rPr sz="1900" spc="-10" dirty="0">
                <a:latin typeface="Verdana"/>
                <a:cs typeface="Verdana"/>
              </a:rPr>
              <a:t>iron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levels.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3367" y="22351"/>
            <a:ext cx="2770631" cy="1677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1" y="670052"/>
            <a:ext cx="683958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>
                <a:latin typeface="Arial"/>
                <a:cs typeface="Arial"/>
              </a:rPr>
              <a:t>Bone Marrow</a:t>
            </a:r>
            <a:r>
              <a:rPr sz="4600" spc="-30" dirty="0">
                <a:latin typeface="Arial"/>
                <a:cs typeface="Arial"/>
              </a:rPr>
              <a:t> Transplant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895600"/>
            <a:ext cx="5056505" cy="165699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61950" marR="6350" indent="-349885" algn="just">
              <a:lnSpc>
                <a:spcPct val="90000"/>
              </a:lnSpc>
              <a:spcBef>
                <a:spcPts val="305"/>
              </a:spcBef>
              <a:buClr>
                <a:srgbClr val="6EB7D6"/>
              </a:buClr>
              <a:buSzPct val="108823"/>
              <a:buFont typeface="Wingdings 2"/>
              <a:buChar char=""/>
              <a:tabLst>
                <a:tab pos="362585" algn="l"/>
              </a:tabLst>
            </a:pPr>
            <a:r>
              <a:rPr sz="1700" dirty="0">
                <a:latin typeface="Verdana"/>
                <a:cs typeface="Verdana"/>
              </a:rPr>
              <a:t>Bone </a:t>
            </a:r>
            <a:r>
              <a:rPr sz="1700" spc="-5" dirty="0">
                <a:latin typeface="Verdana"/>
                <a:cs typeface="Verdana"/>
              </a:rPr>
              <a:t>marrow transplant, </a:t>
            </a:r>
            <a:r>
              <a:rPr sz="1700" dirty="0">
                <a:latin typeface="Verdana"/>
                <a:cs typeface="Verdana"/>
              </a:rPr>
              <a:t>also known </a:t>
            </a:r>
            <a:r>
              <a:rPr sz="1700" spc="-5" dirty="0">
                <a:latin typeface="Verdana"/>
                <a:cs typeface="Verdana"/>
              </a:rPr>
              <a:t>as  </a:t>
            </a:r>
            <a:r>
              <a:rPr sz="1700" dirty="0">
                <a:latin typeface="Verdana"/>
                <a:cs typeface="Verdana"/>
              </a:rPr>
              <a:t>stem </a:t>
            </a:r>
            <a:r>
              <a:rPr sz="1700" spc="-5" dirty="0">
                <a:latin typeface="Verdana"/>
                <a:cs typeface="Verdana"/>
              </a:rPr>
              <a:t>cell </a:t>
            </a:r>
            <a:r>
              <a:rPr sz="1700" spc="-10" dirty="0">
                <a:latin typeface="Verdana"/>
                <a:cs typeface="Verdana"/>
              </a:rPr>
              <a:t>transplant</a:t>
            </a:r>
            <a:r>
              <a:rPr sz="1700" spc="-10">
                <a:latin typeface="Verdana"/>
                <a:cs typeface="Verdana"/>
              </a:rPr>
              <a:t>, </a:t>
            </a:r>
            <a:endParaRPr sz="17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90000"/>
              </a:lnSpc>
              <a:spcBef>
                <a:spcPts val="1600"/>
              </a:spcBef>
              <a:buClr>
                <a:srgbClr val="6EB7D6"/>
              </a:buClr>
              <a:buSzPct val="108823"/>
              <a:buFont typeface="Wingdings 2"/>
              <a:buChar char=""/>
              <a:tabLst>
                <a:tab pos="362585" algn="l"/>
              </a:tabLst>
            </a:pPr>
            <a:r>
              <a:rPr sz="1700" dirty="0">
                <a:latin typeface="Verdana"/>
                <a:cs typeface="Verdana"/>
              </a:rPr>
              <a:t>A bone marrow </a:t>
            </a:r>
            <a:r>
              <a:rPr sz="1700" spc="-10" dirty="0">
                <a:latin typeface="Verdana"/>
                <a:cs typeface="Verdana"/>
              </a:rPr>
              <a:t>transplant involves  </a:t>
            </a:r>
            <a:r>
              <a:rPr sz="1700" spc="-5" dirty="0">
                <a:latin typeface="Verdana"/>
                <a:cs typeface="Verdana"/>
              </a:rPr>
              <a:t>replacing </a:t>
            </a:r>
            <a:r>
              <a:rPr sz="1700" dirty="0">
                <a:latin typeface="Verdana"/>
                <a:cs typeface="Verdana"/>
              </a:rPr>
              <a:t>bone marrow affected </a:t>
            </a:r>
            <a:r>
              <a:rPr sz="1700" spc="-5" dirty="0">
                <a:latin typeface="Verdana"/>
                <a:cs typeface="Verdana"/>
              </a:rPr>
              <a:t>by </a:t>
            </a:r>
            <a:r>
              <a:rPr sz="1700" spc="-10" dirty="0">
                <a:latin typeface="Verdana"/>
                <a:cs typeface="Verdana"/>
              </a:rPr>
              <a:t>sickle  </a:t>
            </a:r>
            <a:r>
              <a:rPr sz="1700" dirty="0">
                <a:latin typeface="Verdana"/>
                <a:cs typeface="Verdana"/>
              </a:rPr>
              <a:t>cell </a:t>
            </a:r>
            <a:r>
              <a:rPr sz="1700" spc="-5" dirty="0">
                <a:latin typeface="Verdana"/>
                <a:cs typeface="Verdana"/>
              </a:rPr>
              <a:t>anemia with healthy </a:t>
            </a:r>
            <a:r>
              <a:rPr sz="1700" dirty="0">
                <a:latin typeface="Verdana"/>
                <a:cs typeface="Verdana"/>
              </a:rPr>
              <a:t>bone </a:t>
            </a:r>
            <a:r>
              <a:rPr sz="1700" spc="-5" dirty="0">
                <a:latin typeface="Verdana"/>
                <a:cs typeface="Verdana"/>
              </a:rPr>
              <a:t>marrow  </a:t>
            </a:r>
            <a:r>
              <a:rPr sz="1700" dirty="0">
                <a:latin typeface="Verdana"/>
                <a:cs typeface="Verdana"/>
              </a:rPr>
              <a:t>from a </a:t>
            </a:r>
            <a:r>
              <a:rPr sz="1700" spc="-40" dirty="0">
                <a:latin typeface="Verdana"/>
                <a:cs typeface="Verdana"/>
              </a:rPr>
              <a:t>donor</a:t>
            </a:r>
            <a:r>
              <a:rPr sz="1700" spc="-40">
                <a:latin typeface="Verdana"/>
                <a:cs typeface="Verdana"/>
              </a:rPr>
              <a:t>. 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0720" y="1600200"/>
            <a:ext cx="3070479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447" y="671575"/>
            <a:ext cx="603313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Sickle </a:t>
            </a:r>
            <a:r>
              <a:rPr sz="4600" spc="-5" dirty="0"/>
              <a:t>Cell</a:t>
            </a:r>
            <a:r>
              <a:rPr sz="4600" spc="-40" dirty="0"/>
              <a:t> </a:t>
            </a:r>
            <a:r>
              <a:rPr sz="4600" spc="-10" dirty="0"/>
              <a:t>Anemia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630426"/>
            <a:ext cx="7825105" cy="17551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0" indent="-349885">
              <a:lnSpc>
                <a:spcPct val="100000"/>
              </a:lnSpc>
              <a:spcBef>
                <a:spcPts val="105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2000" dirty="0">
                <a:latin typeface="Verdana"/>
                <a:cs typeface="Verdana"/>
              </a:rPr>
              <a:t>In sickle </a:t>
            </a:r>
            <a:r>
              <a:rPr sz="2000" spc="-5" dirty="0">
                <a:latin typeface="Verdana"/>
                <a:cs typeface="Verdana"/>
              </a:rPr>
              <a:t>cell anemia, the red blood cells become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rigid</a:t>
            </a:r>
            <a:r>
              <a:rPr sz="2000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endParaRPr sz="2000">
              <a:latin typeface="Verdana"/>
              <a:cs typeface="Verdana"/>
            </a:endParaRPr>
          </a:p>
          <a:p>
            <a:pPr marL="36195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sticky </a:t>
            </a:r>
            <a:r>
              <a:rPr sz="2000" dirty="0">
                <a:latin typeface="Verdana"/>
                <a:cs typeface="Verdana"/>
              </a:rPr>
              <a:t>and are shaped </a:t>
            </a:r>
            <a:r>
              <a:rPr sz="2000" spc="-10" dirty="0">
                <a:latin typeface="Verdana"/>
                <a:cs typeface="Verdana"/>
              </a:rPr>
              <a:t>like </a:t>
            </a:r>
            <a:r>
              <a:rPr sz="2000" spc="-5" dirty="0">
                <a:latin typeface="Verdana"/>
                <a:cs typeface="Verdana"/>
              </a:rPr>
              <a:t>sickles </a:t>
            </a:r>
            <a:r>
              <a:rPr sz="2000" dirty="0">
                <a:latin typeface="Verdana"/>
                <a:cs typeface="Verdana"/>
              </a:rPr>
              <a:t>or crescent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moons.</a:t>
            </a:r>
            <a:endParaRPr sz="2000">
              <a:latin typeface="Verdana"/>
              <a:cs typeface="Verdana"/>
            </a:endParaRPr>
          </a:p>
          <a:p>
            <a:pPr marL="361950" marR="5080" indent="-349885" algn="just">
              <a:lnSpc>
                <a:spcPct val="100000"/>
              </a:lnSpc>
              <a:spcBef>
                <a:spcPts val="1610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2585" algn="l"/>
              </a:tabLst>
            </a:pPr>
            <a:r>
              <a:rPr sz="2000" spc="-5" dirty="0">
                <a:latin typeface="Verdana"/>
                <a:cs typeface="Verdana"/>
              </a:rPr>
              <a:t>These irregularly </a:t>
            </a:r>
            <a:r>
              <a:rPr sz="2000" dirty="0">
                <a:latin typeface="Verdana"/>
                <a:cs typeface="Verdana"/>
              </a:rPr>
              <a:t>shaped </a:t>
            </a:r>
            <a:r>
              <a:rPr sz="2000" spc="-5" dirty="0">
                <a:latin typeface="Verdana"/>
                <a:cs typeface="Verdana"/>
              </a:rPr>
              <a:t>cells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can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get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stuck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in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small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blood  vessels</a:t>
            </a:r>
            <a:r>
              <a:rPr sz="2000" spc="-5" dirty="0">
                <a:latin typeface="Verdana"/>
                <a:cs typeface="Verdana"/>
              </a:rPr>
              <a:t>, which </a:t>
            </a:r>
            <a:r>
              <a:rPr sz="200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slow or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block blood flow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10" dirty="0">
                <a:latin typeface="Verdana"/>
                <a:cs typeface="Verdana"/>
              </a:rPr>
              <a:t>oxygen </a:t>
            </a:r>
            <a:r>
              <a:rPr sz="2000" spc="-5" dirty="0">
                <a:latin typeface="Verdana"/>
                <a:cs typeface="Verdana"/>
              </a:rPr>
              <a:t>to  parts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body.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448810"/>
            <a:ext cx="9144000" cy="340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745" y="558495"/>
            <a:ext cx="38049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Definition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655189" y="1630121"/>
            <a:ext cx="28111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94740" algn="l"/>
              </a:tabLst>
            </a:pP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Cell	disease</a:t>
            </a:r>
            <a:r>
              <a:rPr sz="3200" spc="-5" dirty="0">
                <a:latin typeface="Verdana"/>
                <a:cs typeface="Verdana"/>
              </a:rPr>
              <a:t>: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8" y="1630121"/>
            <a:ext cx="3486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Verdana"/>
                <a:cs typeface="Verdana"/>
              </a:rPr>
              <a:t>is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0771" y="1630121"/>
            <a:ext cx="208216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8645" algn="l"/>
              </a:tabLst>
            </a:pPr>
            <a:r>
              <a:rPr sz="3200" dirty="0">
                <a:latin typeface="Verdana"/>
                <a:cs typeface="Verdana"/>
              </a:rPr>
              <a:t>a	</a:t>
            </a:r>
            <a:r>
              <a:rPr sz="3200" spc="-5" dirty="0">
                <a:latin typeface="Verdana"/>
                <a:cs typeface="Verdana"/>
              </a:rPr>
              <a:t>ge</a:t>
            </a:r>
            <a:r>
              <a:rPr sz="3200" spc="-10" dirty="0">
                <a:latin typeface="Verdana"/>
                <a:cs typeface="Verdana"/>
              </a:rPr>
              <a:t>n</a:t>
            </a:r>
            <a:r>
              <a:rPr sz="3200" dirty="0">
                <a:latin typeface="Verdana"/>
                <a:cs typeface="Verdana"/>
              </a:rPr>
              <a:t>etic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989" y="1630121"/>
            <a:ext cx="204216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0" marR="5080" indent="-349885">
              <a:lnSpc>
                <a:spcPct val="100000"/>
              </a:lnSpc>
              <a:spcBef>
                <a:spcPts val="105"/>
              </a:spcBef>
              <a:buClr>
                <a:srgbClr val="6EB7D6"/>
              </a:buClr>
              <a:buSzPct val="109375"/>
              <a:buFont typeface="Wingdings"/>
              <a:buChar char=""/>
              <a:tabLst>
                <a:tab pos="511809" algn="l"/>
              </a:tabLst>
            </a:pPr>
            <a:r>
              <a:rPr sz="3200" spc="-5" dirty="0">
                <a:solidFill>
                  <a:srgbClr val="FF0000"/>
                </a:solidFill>
                <a:latin typeface="Verdana"/>
                <a:cs typeface="Verdana"/>
              </a:rPr>
              <a:t>Sickle </a:t>
            </a:r>
            <a:r>
              <a:rPr sz="3200" spc="-5" dirty="0">
                <a:latin typeface="Verdana"/>
                <a:cs typeface="Verdana"/>
              </a:rPr>
              <a:t> disorder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2185" y="2118487"/>
            <a:ext cx="5502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2690" algn="l"/>
                <a:tab pos="2927985" algn="l"/>
              </a:tabLst>
            </a:pPr>
            <a:r>
              <a:rPr sz="3200" spc="-5" dirty="0">
                <a:latin typeface="Verdana"/>
                <a:cs typeface="Verdana"/>
              </a:rPr>
              <a:t>tha</a:t>
            </a:r>
            <a:r>
              <a:rPr sz="3200" dirty="0">
                <a:latin typeface="Verdana"/>
                <a:cs typeface="Verdana"/>
              </a:rPr>
              <a:t>t	affec</a:t>
            </a:r>
            <a:r>
              <a:rPr sz="3200" spc="-10" dirty="0">
                <a:latin typeface="Verdana"/>
                <a:cs typeface="Verdana"/>
              </a:rPr>
              <a:t>t</a:t>
            </a:r>
            <a:r>
              <a:rPr sz="3200" dirty="0">
                <a:latin typeface="Verdana"/>
                <a:cs typeface="Verdana"/>
              </a:rPr>
              <a:t>s	erythr</a:t>
            </a:r>
            <a:r>
              <a:rPr sz="3200" spc="-20" dirty="0">
                <a:latin typeface="Verdana"/>
                <a:cs typeface="Verdana"/>
              </a:rPr>
              <a:t>o</a:t>
            </a:r>
            <a:r>
              <a:rPr sz="3200" dirty="0">
                <a:latin typeface="Verdana"/>
                <a:cs typeface="Verdana"/>
              </a:rPr>
              <a:t>cytes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290" y="2606167"/>
            <a:ext cx="5520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0364" algn="l"/>
                <a:tab pos="3620135" algn="l"/>
                <a:tab pos="5100320" algn="l"/>
              </a:tabLst>
            </a:pPr>
            <a:r>
              <a:rPr sz="3200" spc="-5" dirty="0">
                <a:latin typeface="Verdana"/>
                <a:cs typeface="Verdana"/>
              </a:rPr>
              <a:t>(RBC</a:t>
            </a:r>
            <a:r>
              <a:rPr sz="3200" dirty="0">
                <a:latin typeface="Verdana"/>
                <a:cs typeface="Verdana"/>
              </a:rPr>
              <a:t>)	caus</a:t>
            </a:r>
            <a:r>
              <a:rPr sz="3200" spc="-1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ng	</a:t>
            </a:r>
            <a:r>
              <a:rPr sz="3200" spc="-5" dirty="0">
                <a:latin typeface="Verdana"/>
                <a:cs typeface="Verdana"/>
              </a:rPr>
              <a:t>the</a:t>
            </a:r>
            <a:r>
              <a:rPr sz="3200" dirty="0">
                <a:latin typeface="Verdana"/>
                <a:cs typeface="Verdana"/>
              </a:rPr>
              <a:t>m	</a:t>
            </a:r>
            <a:r>
              <a:rPr sz="3200" spc="-5" dirty="0">
                <a:latin typeface="Verdana"/>
                <a:cs typeface="Verdana"/>
              </a:rPr>
              <a:t>to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4068" y="2606167"/>
            <a:ext cx="1618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Verdana"/>
                <a:cs typeface="Verdana"/>
              </a:rPr>
              <a:t>become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55816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1635"/>
              </a:spcBef>
            </a:pPr>
            <a:r>
              <a:rPr sz="3200" dirty="0"/>
              <a:t>sickle or crescent</a:t>
            </a:r>
            <a:r>
              <a:rPr sz="3200" spc="-75" dirty="0"/>
              <a:t> </a:t>
            </a:r>
            <a:r>
              <a:rPr sz="3200" dirty="0"/>
              <a:t>shaped.</a:t>
            </a:r>
            <a:endParaRPr sz="3200"/>
          </a:p>
          <a:p>
            <a:pPr marL="361950" marR="5080" indent="-349885" algn="just">
              <a:lnSpc>
                <a:spcPct val="100000"/>
              </a:lnSpc>
              <a:spcBef>
                <a:spcPts val="1995"/>
              </a:spcBef>
              <a:buClr>
                <a:srgbClr val="6EB7D6"/>
              </a:buClr>
              <a:buSzPct val="109375"/>
              <a:buFont typeface="Wingdings"/>
              <a:buChar char=""/>
              <a:tabLst>
                <a:tab pos="511809" algn="l"/>
              </a:tabLst>
            </a:pPr>
            <a:r>
              <a:rPr sz="3200" spc="-5" dirty="0"/>
              <a:t>The effects of this condition due to  </a:t>
            </a:r>
            <a:r>
              <a:rPr sz="3200" dirty="0"/>
              <a:t>an </a:t>
            </a:r>
            <a:r>
              <a:rPr sz="3200" dirty="0">
                <a:solidFill>
                  <a:srgbClr val="FF0000"/>
                </a:solidFill>
              </a:rPr>
              <a:t>abnormality </a:t>
            </a:r>
            <a:r>
              <a:rPr sz="3200" spc="-5" dirty="0">
                <a:solidFill>
                  <a:srgbClr val="FF0000"/>
                </a:solidFill>
              </a:rPr>
              <a:t>of the </a:t>
            </a:r>
            <a:r>
              <a:rPr sz="3200" dirty="0">
                <a:solidFill>
                  <a:srgbClr val="FF0000"/>
                </a:solidFill>
              </a:rPr>
              <a:t>hemoglobin  molecules </a:t>
            </a:r>
            <a:r>
              <a:rPr sz="3200" dirty="0"/>
              <a:t>found in</a:t>
            </a:r>
            <a:r>
              <a:rPr sz="3200" spc="-95" dirty="0"/>
              <a:t> </a:t>
            </a:r>
            <a:r>
              <a:rPr sz="3200" dirty="0"/>
              <a:t>erythrocytes.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5659" y="2505455"/>
            <a:ext cx="2319528" cy="1655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7851" y="3184017"/>
            <a:ext cx="12954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Erythrocytes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8659" y="1493519"/>
            <a:ext cx="33527" cy="1072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4532" y="0"/>
            <a:ext cx="2081784" cy="1603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19550" y="529589"/>
            <a:ext cx="103251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9400" marR="5080" indent="-266700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chemeClr val="accent6"/>
                </a:solidFill>
                <a:latin typeface="Verdana"/>
                <a:cs typeface="Verdana"/>
              </a:rPr>
              <a:t>Red</a:t>
            </a:r>
            <a:r>
              <a:rPr sz="1400" b="1" spc="-90" dirty="0">
                <a:solidFill>
                  <a:schemeClr val="accent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Blood  </a:t>
            </a:r>
            <a:r>
              <a:rPr sz="1400" b="1" dirty="0">
                <a:solidFill>
                  <a:schemeClr val="accent6"/>
                </a:solidFill>
                <a:latin typeface="Verdana"/>
                <a:cs typeface="Verdana"/>
              </a:rPr>
              <a:t>Cells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4459" y="2020823"/>
            <a:ext cx="833627" cy="722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5084" y="676655"/>
            <a:ext cx="2081784" cy="1653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19800" y="1219200"/>
            <a:ext cx="1528191" cy="2269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97535" marR="5080" indent="-585470">
              <a:lnSpc>
                <a:spcPts val="1540"/>
              </a:lnSpc>
              <a:spcBef>
                <a:spcPts val="270"/>
              </a:spcBef>
            </a:pPr>
            <a:r>
              <a:rPr sz="1400" b="1" spc="-5" smtClean="0">
                <a:solidFill>
                  <a:schemeClr val="accent6"/>
                </a:solidFill>
                <a:latin typeface="Verdana"/>
                <a:cs typeface="Verdana"/>
              </a:rPr>
              <a:t>Ery</a:t>
            </a:r>
            <a:r>
              <a:rPr sz="1400" b="1" spc="-10" smtClean="0">
                <a:solidFill>
                  <a:schemeClr val="accent6"/>
                </a:solidFill>
                <a:latin typeface="Verdana"/>
                <a:cs typeface="Verdana"/>
              </a:rPr>
              <a:t>t</a:t>
            </a:r>
            <a:r>
              <a:rPr sz="1400" b="1" spc="-5" smtClean="0">
                <a:solidFill>
                  <a:schemeClr val="accent6"/>
                </a:solidFill>
                <a:latin typeface="Verdana"/>
                <a:cs typeface="Verdana"/>
              </a:rPr>
              <a:t>h</a:t>
            </a:r>
            <a:r>
              <a:rPr sz="1400" b="1" spc="-10" smtClean="0">
                <a:solidFill>
                  <a:schemeClr val="accent6"/>
                </a:solidFill>
                <a:latin typeface="Verdana"/>
                <a:cs typeface="Verdana"/>
              </a:rPr>
              <a:t>r</a:t>
            </a:r>
            <a:r>
              <a:rPr sz="1400" b="1" spc="-5" smtClean="0">
                <a:solidFill>
                  <a:schemeClr val="accent6"/>
                </a:solidFill>
                <a:latin typeface="Verdana"/>
                <a:cs typeface="Verdana"/>
              </a:rPr>
              <a:t>opoesi</a:t>
            </a:r>
            <a:r>
              <a:rPr sz="1400" b="1" smtClean="0">
                <a:solidFill>
                  <a:schemeClr val="accent6"/>
                </a:solidFill>
                <a:latin typeface="Verdana"/>
                <a:cs typeface="Verdana"/>
              </a:rPr>
              <a:t>s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4415" y="3288791"/>
            <a:ext cx="1546860" cy="3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68311" y="2493264"/>
            <a:ext cx="2075687" cy="1655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98206" y="3074924"/>
            <a:ext cx="122555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64465">
              <a:lnSpc>
                <a:spcPts val="1540"/>
              </a:lnSpc>
              <a:spcBef>
                <a:spcPts val="270"/>
              </a:spcBef>
            </a:pP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Contains  H</a:t>
            </a:r>
            <a:r>
              <a:rPr sz="1400" b="1" dirty="0">
                <a:solidFill>
                  <a:schemeClr val="accent6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moglobin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47132" y="3860291"/>
            <a:ext cx="923543" cy="726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2723" y="4287011"/>
            <a:ext cx="2081783" cy="1653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80530" y="4868417"/>
            <a:ext cx="110871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9230" marR="5080" indent="-177165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chemeClr val="accent6"/>
                </a:solidFill>
                <a:latin typeface="Verdana"/>
                <a:cs typeface="Verdana"/>
              </a:rPr>
              <a:t>Tra</a:t>
            </a: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nspor</a:t>
            </a:r>
            <a:r>
              <a:rPr sz="1400" b="1" spc="-10" dirty="0">
                <a:solidFill>
                  <a:schemeClr val="accent6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chemeClr val="accent6"/>
                </a:solidFill>
                <a:latin typeface="Verdana"/>
                <a:cs typeface="Verdana"/>
              </a:rPr>
              <a:t>s  oxygen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18659" y="4062984"/>
            <a:ext cx="33527" cy="1072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4532" y="5062728"/>
            <a:ext cx="2081784" cy="16535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19550" y="5644083"/>
            <a:ext cx="1033144" cy="43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10"/>
              </a:lnSpc>
              <a:spcBef>
                <a:spcPts val="100"/>
              </a:spcBef>
            </a:pP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100 </a:t>
            </a:r>
            <a:r>
              <a:rPr sz="1400" b="1" dirty="0">
                <a:solidFill>
                  <a:schemeClr val="accent6"/>
                </a:solidFill>
                <a:latin typeface="Verdana"/>
                <a:cs typeface="Verdana"/>
              </a:rPr>
              <a:t>–</a:t>
            </a:r>
            <a:r>
              <a:rPr sz="1400" b="1" spc="-70" dirty="0">
                <a:solidFill>
                  <a:schemeClr val="accent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120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  <a:p>
            <a:pPr algn="ctr">
              <a:lnSpc>
                <a:spcPts val="1610"/>
              </a:lnSpc>
            </a:pP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days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56332" y="3846576"/>
            <a:ext cx="1146047" cy="8503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4211" y="4383023"/>
            <a:ext cx="2081783" cy="16535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98777" y="5060950"/>
            <a:ext cx="1154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accent6"/>
                </a:solidFill>
                <a:latin typeface="Verdana"/>
                <a:cs typeface="Verdana"/>
              </a:rPr>
              <a:t>No</a:t>
            </a:r>
            <a:r>
              <a:rPr sz="1400" b="1" spc="-65" dirty="0">
                <a:solidFill>
                  <a:schemeClr val="accent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Nucleus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67839" y="3297935"/>
            <a:ext cx="1690115" cy="335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2505455"/>
            <a:ext cx="1860804" cy="16550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5193" y="2989580"/>
            <a:ext cx="1074420" cy="628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indent="-1270" algn="ctr">
              <a:lnSpc>
                <a:spcPct val="91100"/>
              </a:lnSpc>
              <a:spcBef>
                <a:spcPts val="250"/>
              </a:spcBef>
            </a:pP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Squeeze  through  </a:t>
            </a:r>
            <a:r>
              <a:rPr sz="1400" b="1" dirty="0">
                <a:solidFill>
                  <a:schemeClr val="accent6"/>
                </a:solidFill>
                <a:latin typeface="Verdana"/>
                <a:cs typeface="Verdana"/>
              </a:rPr>
              <a:t>Capillar</a:t>
            </a: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ies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19983" y="2100072"/>
            <a:ext cx="891540" cy="6766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3960" y="790955"/>
            <a:ext cx="2081783" cy="16550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76400" y="1371600"/>
            <a:ext cx="122301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17500" marR="5080" indent="-304800">
              <a:lnSpc>
                <a:spcPts val="1540"/>
              </a:lnSpc>
              <a:spcBef>
                <a:spcPts val="270"/>
              </a:spcBef>
            </a:pP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Smooth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and</a:t>
            </a:r>
            <a:r>
              <a:rPr sz="1400" b="1" spc="-5" dirty="0">
                <a:latin typeface="Verdana"/>
                <a:cs typeface="Verdana"/>
              </a:rPr>
              <a:t>  </a:t>
            </a:r>
            <a:r>
              <a:rPr sz="1400" b="1" spc="-5" dirty="0">
                <a:solidFill>
                  <a:schemeClr val="accent6"/>
                </a:solidFill>
                <a:latin typeface="Verdana"/>
                <a:cs typeface="Verdana"/>
              </a:rPr>
              <a:t>round</a:t>
            </a:r>
            <a:endParaRPr sz="140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594" y="681939"/>
            <a:ext cx="395224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Hemoglobin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27989" y="1631950"/>
            <a:ext cx="7883525" cy="398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7620" indent="-349885">
              <a:lnSpc>
                <a:spcPct val="100000"/>
              </a:lnSpc>
              <a:spcBef>
                <a:spcPts val="100"/>
              </a:spcBef>
              <a:buClr>
                <a:srgbClr val="6EB7D6"/>
              </a:buClr>
              <a:buSzPct val="110416"/>
              <a:buFont typeface="Wingdings"/>
              <a:buChar char=""/>
              <a:tabLst>
                <a:tab pos="362585" algn="l"/>
                <a:tab pos="1092835" algn="l"/>
                <a:tab pos="3757295" algn="l"/>
                <a:tab pos="5184140" algn="l"/>
                <a:tab pos="5920105" algn="l"/>
              </a:tabLst>
            </a:pPr>
            <a:r>
              <a:rPr sz="2400" spc="-5" dirty="0">
                <a:latin typeface="Verdana"/>
                <a:cs typeface="Verdana"/>
              </a:rPr>
              <a:t>Th</a:t>
            </a:r>
            <a:r>
              <a:rPr sz="2400" dirty="0">
                <a:latin typeface="Verdana"/>
                <a:cs typeface="Verdana"/>
              </a:rPr>
              <a:t>e	</a:t>
            </a:r>
            <a:r>
              <a:rPr sz="2400" spc="-3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400" spc="5" dirty="0">
                <a:solidFill>
                  <a:srgbClr val="FF0000"/>
                </a:solidFill>
                <a:latin typeface="Verdana"/>
                <a:cs typeface="Verdana"/>
              </a:rPr>
              <a:t>x</a:t>
            </a:r>
            <a:r>
              <a:rPr sz="2400" spc="-2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2400" spc="10"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400" spc="5" dirty="0">
                <a:solidFill>
                  <a:srgbClr val="FF0000"/>
                </a:solidFill>
                <a:latin typeface="Verdana"/>
                <a:cs typeface="Verdana"/>
              </a:rPr>
              <a:t>n-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ca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ry</a:t>
            </a:r>
            <a:r>
              <a:rPr sz="2400" spc="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ng	</a:t>
            </a:r>
            <a:r>
              <a:rPr sz="2400" spc="1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igm</a:t>
            </a:r>
            <a:r>
              <a:rPr sz="2400" spc="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nt	</a:t>
            </a:r>
            <a:r>
              <a:rPr sz="2400" dirty="0">
                <a:latin typeface="Verdana"/>
                <a:cs typeface="Verdana"/>
              </a:rPr>
              <a:t>and	</a:t>
            </a:r>
            <a:r>
              <a:rPr sz="2400" spc="-5" dirty="0">
                <a:latin typeface="Verdana"/>
                <a:cs typeface="Verdana"/>
              </a:rPr>
              <a:t>p</a:t>
            </a:r>
            <a:r>
              <a:rPr sz="2400" spc="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edo</a:t>
            </a:r>
            <a:r>
              <a:rPr sz="2400" spc="10" dirty="0">
                <a:latin typeface="Verdana"/>
                <a:cs typeface="Verdana"/>
              </a:rPr>
              <a:t>m</a:t>
            </a:r>
            <a:r>
              <a:rPr sz="2400" spc="-10" dirty="0">
                <a:latin typeface="Verdana"/>
                <a:cs typeface="Verdana"/>
              </a:rPr>
              <a:t>ina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  </a:t>
            </a:r>
            <a:r>
              <a:rPr sz="2400" spc="-5" dirty="0">
                <a:latin typeface="Verdana"/>
                <a:cs typeface="Verdana"/>
              </a:rPr>
              <a:t>protein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the red blood</a:t>
            </a:r>
            <a:r>
              <a:rPr sz="2400" spc="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cells.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EB7D6"/>
              </a:buClr>
              <a:buFont typeface="Wingdings"/>
              <a:buChar char=""/>
            </a:pPr>
            <a:endParaRPr sz="4300">
              <a:latin typeface="Times New Roman"/>
              <a:cs typeface="Times New Roman"/>
            </a:endParaRPr>
          </a:p>
          <a:p>
            <a:pPr marL="361950" marR="5080" indent="-349885">
              <a:lnSpc>
                <a:spcPct val="100000"/>
              </a:lnSpc>
              <a:spcBef>
                <a:spcPts val="5"/>
              </a:spcBef>
              <a:buClr>
                <a:srgbClr val="6EB7D6"/>
              </a:buClr>
              <a:buSzPct val="110416"/>
              <a:buFont typeface="Wingdings"/>
              <a:buChar char=""/>
              <a:tabLst>
                <a:tab pos="362585" algn="l"/>
              </a:tabLst>
            </a:pPr>
            <a:r>
              <a:rPr sz="2400" spc="-5" dirty="0">
                <a:latin typeface="Verdana"/>
                <a:cs typeface="Verdana"/>
              </a:rPr>
              <a:t>Hemoglobin </a:t>
            </a:r>
            <a:r>
              <a:rPr sz="2400" dirty="0">
                <a:latin typeface="Verdana"/>
                <a:cs typeface="Verdana"/>
              </a:rPr>
              <a:t>forms </a:t>
            </a:r>
            <a:r>
              <a:rPr sz="2400" spc="-5" dirty="0">
                <a:latin typeface="Verdana"/>
                <a:cs typeface="Verdana"/>
              </a:rPr>
              <a:t>an 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unstable, reversible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bond  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with</a:t>
            </a:r>
            <a:r>
              <a:rPr sz="2400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oxygen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361950" indent="-349885">
              <a:lnSpc>
                <a:spcPct val="100000"/>
              </a:lnSpc>
              <a:spcBef>
                <a:spcPts val="2005"/>
              </a:spcBef>
              <a:buClr>
                <a:srgbClr val="6EB7D6"/>
              </a:buClr>
              <a:buSzPct val="110416"/>
              <a:buFont typeface="Wingdings"/>
              <a:buChar char=""/>
              <a:tabLst>
                <a:tab pos="362585" algn="l"/>
              </a:tabLst>
            </a:pPr>
            <a:r>
              <a:rPr sz="2400" spc="-5" dirty="0">
                <a:latin typeface="Verdana"/>
                <a:cs typeface="Verdana"/>
              </a:rPr>
              <a:t>Oxyhemoglobin: </a:t>
            </a:r>
            <a:r>
              <a:rPr sz="2400" spc="-10" dirty="0">
                <a:latin typeface="Verdana"/>
                <a:cs typeface="Verdana"/>
              </a:rPr>
              <a:t>Oxygenated </a:t>
            </a:r>
            <a:r>
              <a:rPr sz="2400" dirty="0">
                <a:latin typeface="Verdana"/>
                <a:cs typeface="Verdana"/>
              </a:rPr>
              <a:t>( </a:t>
            </a:r>
            <a:r>
              <a:rPr sz="2400" spc="-5" dirty="0">
                <a:latin typeface="Verdana"/>
                <a:cs typeface="Verdana"/>
              </a:rPr>
              <a:t>bright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red).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6EB7D6"/>
              </a:buClr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EB7D6"/>
              </a:buClr>
              <a:buFont typeface="Wingdings"/>
              <a:buChar char=""/>
            </a:pPr>
            <a:endParaRPr sz="3050">
              <a:latin typeface="Times New Roman"/>
              <a:cs typeface="Times New Roman"/>
            </a:endParaRPr>
          </a:p>
          <a:p>
            <a:pPr marL="361950" indent="-349885">
              <a:lnSpc>
                <a:spcPct val="100000"/>
              </a:lnSpc>
              <a:buClr>
                <a:srgbClr val="6EB7D6"/>
              </a:buClr>
              <a:buSzPct val="110416"/>
              <a:buFont typeface="Wingdings"/>
              <a:buChar char=""/>
              <a:tabLst>
                <a:tab pos="362585" algn="l"/>
              </a:tabLst>
            </a:pPr>
            <a:r>
              <a:rPr sz="2400" spc="-5" dirty="0">
                <a:latin typeface="Verdana"/>
                <a:cs typeface="Verdana"/>
              </a:rPr>
              <a:t>Deoxyhemoglobin: </a:t>
            </a:r>
            <a:r>
              <a:rPr sz="2400" spc="-10" dirty="0">
                <a:latin typeface="Verdana"/>
                <a:cs typeface="Verdana"/>
              </a:rPr>
              <a:t>Reduced </a:t>
            </a:r>
            <a:r>
              <a:rPr sz="2400" dirty="0">
                <a:latin typeface="Verdana"/>
                <a:cs typeface="Verdana"/>
              </a:rPr>
              <a:t>(</a:t>
            </a:r>
            <a:r>
              <a:rPr sz="2400" spc="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purple-blue).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594" y="671575"/>
            <a:ext cx="39497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Hemoglobin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561835" y="1630426"/>
            <a:ext cx="18662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3865" algn="l"/>
                <a:tab pos="1141730" algn="l"/>
              </a:tabLst>
            </a:pPr>
            <a:r>
              <a:rPr sz="2000" spc="-5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f	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2000" spc="-1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ur	he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989" y="1630426"/>
            <a:ext cx="57727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0" indent="-349885">
              <a:lnSpc>
                <a:spcPct val="100000"/>
              </a:lnSpc>
              <a:spcBef>
                <a:spcPts val="105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1315" algn="l"/>
                <a:tab pos="362585" algn="l"/>
                <a:tab pos="1155700" algn="l"/>
                <a:tab pos="2827655" algn="l"/>
                <a:tab pos="4152265" algn="l"/>
                <a:tab pos="4542790" algn="l"/>
                <a:tab pos="5438775" algn="l"/>
              </a:tabLst>
            </a:pPr>
            <a:r>
              <a:rPr sz="2000" spc="-5" dirty="0">
                <a:latin typeface="Verdana"/>
                <a:cs typeface="Verdana"/>
              </a:rPr>
              <a:t>Ea</a:t>
            </a:r>
            <a:r>
              <a:rPr sz="2000" spc="-15" dirty="0">
                <a:latin typeface="Verdana"/>
                <a:cs typeface="Verdana"/>
              </a:rPr>
              <a:t>c</a:t>
            </a:r>
            <a:r>
              <a:rPr sz="2000" dirty="0">
                <a:latin typeface="Verdana"/>
                <a:cs typeface="Verdana"/>
              </a:rPr>
              <a:t>h	</a:t>
            </a:r>
            <a:r>
              <a:rPr sz="2000" spc="-10" dirty="0">
                <a:latin typeface="Verdana"/>
                <a:cs typeface="Verdana"/>
              </a:rPr>
              <a:t>he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-10" dirty="0">
                <a:latin typeface="Verdana"/>
                <a:cs typeface="Verdana"/>
              </a:rPr>
              <a:t>o</a:t>
            </a:r>
            <a:r>
              <a:rPr sz="2000" spc="-5" dirty="0">
                <a:latin typeface="Verdana"/>
                <a:cs typeface="Verdana"/>
              </a:rPr>
              <a:t>gl</a:t>
            </a:r>
            <a:r>
              <a:rPr sz="2000" spc="-15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b</a:t>
            </a:r>
            <a:r>
              <a:rPr sz="2000" spc="-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n	m</a:t>
            </a:r>
            <a:r>
              <a:rPr sz="2000" spc="-10" dirty="0">
                <a:latin typeface="Verdana"/>
                <a:cs typeface="Verdana"/>
              </a:rPr>
              <a:t>o</a:t>
            </a:r>
            <a:r>
              <a:rPr sz="2000" spc="-5" dirty="0">
                <a:latin typeface="Verdana"/>
                <a:cs typeface="Verdana"/>
              </a:rPr>
              <a:t>l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cule	</a:t>
            </a:r>
            <a:r>
              <a:rPr sz="2000" spc="-1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s	</a:t>
            </a:r>
            <a:r>
              <a:rPr sz="2000" spc="-20" dirty="0">
                <a:latin typeface="Verdana"/>
                <a:cs typeface="Verdana"/>
              </a:rPr>
              <a:t>m</a:t>
            </a:r>
            <a:r>
              <a:rPr sz="2000" dirty="0">
                <a:latin typeface="Verdana"/>
                <a:cs typeface="Verdana"/>
              </a:rPr>
              <a:t>ade	up</a:t>
            </a:r>
            <a:endParaRPr sz="2000">
              <a:latin typeface="Verdana"/>
              <a:cs typeface="Verdana"/>
            </a:endParaRPr>
          </a:p>
          <a:p>
            <a:pPr marL="36195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groups </a:t>
            </a:r>
            <a:r>
              <a:rPr sz="2000" dirty="0">
                <a:latin typeface="Verdana"/>
                <a:cs typeface="Verdana"/>
              </a:rPr>
              <a:t>surrounding a </a:t>
            </a:r>
            <a:r>
              <a:rPr sz="2000" spc="-5" dirty="0">
                <a:latin typeface="Verdana"/>
                <a:cs typeface="Verdana"/>
              </a:rPr>
              <a:t>globin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group.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989" y="2282461"/>
            <a:ext cx="7766684" cy="100584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361950" indent="-349885">
              <a:lnSpc>
                <a:spcPct val="100000"/>
              </a:lnSpc>
              <a:spcBef>
                <a:spcPts val="1380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Heme contains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iron </a:t>
            </a:r>
            <a:r>
              <a:rPr sz="2000" dirty="0">
                <a:latin typeface="Verdana"/>
                <a:cs typeface="Verdana"/>
              </a:rPr>
              <a:t>and </a:t>
            </a:r>
            <a:r>
              <a:rPr sz="2000" spc="-10" dirty="0">
                <a:latin typeface="Verdana"/>
                <a:cs typeface="Verdana"/>
              </a:rPr>
              <a:t>gives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red color </a:t>
            </a:r>
            <a:r>
              <a:rPr sz="2000" dirty="0">
                <a:latin typeface="Verdana"/>
                <a:cs typeface="Verdana"/>
              </a:rPr>
              <a:t>to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molecule.</a:t>
            </a:r>
            <a:endParaRPr sz="2000">
              <a:latin typeface="Verdana"/>
              <a:cs typeface="Verdana"/>
            </a:endParaRPr>
          </a:p>
          <a:p>
            <a:pPr marL="361950" indent="-349885">
              <a:lnSpc>
                <a:spcPct val="100000"/>
              </a:lnSpc>
              <a:spcBef>
                <a:spcPts val="1595"/>
              </a:spcBef>
              <a:buClr>
                <a:srgbClr val="6EB7D6"/>
              </a:buClr>
              <a:buSzPct val="110000"/>
              <a:buFont typeface="Wingdings 2"/>
              <a:buChar char=""/>
              <a:tabLst>
                <a:tab pos="361315" algn="l"/>
                <a:tab pos="362585" algn="l"/>
              </a:tabLst>
            </a:pP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Globin </a:t>
            </a:r>
            <a:r>
              <a:rPr sz="2000" dirty="0">
                <a:latin typeface="Verdana"/>
                <a:cs typeface="Verdana"/>
              </a:rPr>
              <a:t>consists </a:t>
            </a:r>
            <a:r>
              <a:rPr sz="2000" spc="-5" dirty="0">
                <a:latin typeface="Verdana"/>
                <a:cs typeface="Verdana"/>
              </a:rPr>
              <a:t>of </a:t>
            </a:r>
            <a:r>
              <a:rPr sz="2000" dirty="0">
                <a:latin typeface="Verdana"/>
                <a:cs typeface="Verdana"/>
              </a:rPr>
              <a:t>two </a:t>
            </a:r>
            <a:r>
              <a:rPr sz="2000" spc="-10" dirty="0">
                <a:latin typeface="Verdana"/>
                <a:cs typeface="Verdana"/>
              </a:rPr>
              <a:t>linked </a:t>
            </a:r>
            <a:r>
              <a:rPr sz="2000" spc="-5" dirty="0">
                <a:latin typeface="Verdana"/>
                <a:cs typeface="Verdana"/>
              </a:rPr>
              <a:t>pairs of polypeptide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chains.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3896" y="419098"/>
            <a:ext cx="6597396" cy="640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2404" y="681939"/>
            <a:ext cx="52165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Genetics </a:t>
            </a:r>
            <a:r>
              <a:rPr sz="4600" spc="-5" dirty="0"/>
              <a:t>of</a:t>
            </a:r>
            <a:r>
              <a:rPr sz="4600" spc="-25" dirty="0"/>
              <a:t> </a:t>
            </a:r>
            <a:r>
              <a:rPr sz="4600" spc="-10" dirty="0"/>
              <a:t>SCD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42673" y="3343655"/>
            <a:ext cx="8049768" cy="3514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9247" y="1444752"/>
            <a:ext cx="1444751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6788" y="1428699"/>
            <a:ext cx="7303770" cy="21704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algn="just">
              <a:lnSpc>
                <a:spcPct val="81300"/>
              </a:lnSpc>
              <a:spcBef>
                <a:spcPts val="725"/>
              </a:spcBef>
              <a:buSzPct val="114285"/>
              <a:buFont typeface="Wingdings"/>
              <a:buChar char=""/>
              <a:tabLst>
                <a:tab pos="478155" algn="l"/>
              </a:tabLst>
            </a:pPr>
            <a:r>
              <a:rPr sz="2800" spc="-5" dirty="0">
                <a:latin typeface="Verdana"/>
                <a:cs typeface="Verdana"/>
              </a:rPr>
              <a:t>The change in cell structure </a:t>
            </a:r>
            <a:r>
              <a:rPr sz="2800" dirty="0">
                <a:latin typeface="Verdana"/>
                <a:cs typeface="Verdana"/>
              </a:rPr>
              <a:t>arises  </a:t>
            </a:r>
            <a:r>
              <a:rPr sz="2800" spc="-5" dirty="0">
                <a:latin typeface="Verdana"/>
                <a:cs typeface="Verdana"/>
              </a:rPr>
              <a:t>from a </a:t>
            </a:r>
            <a:r>
              <a:rPr sz="2800" dirty="0">
                <a:latin typeface="Verdana"/>
                <a:cs typeface="Verdana"/>
              </a:rPr>
              <a:t>change </a:t>
            </a:r>
            <a:r>
              <a:rPr sz="2800" spc="-5" dirty="0">
                <a:latin typeface="Verdana"/>
                <a:cs typeface="Verdana"/>
              </a:rPr>
              <a:t>in </a:t>
            </a:r>
            <a:r>
              <a:rPr sz="2800" dirty="0">
                <a:latin typeface="Verdana"/>
                <a:cs typeface="Verdana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structure 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of 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hemoglobin.</a:t>
            </a:r>
            <a:endParaRPr sz="2800">
              <a:latin typeface="Verdana"/>
              <a:cs typeface="Verdana"/>
            </a:endParaRPr>
          </a:p>
          <a:p>
            <a:pPr marL="12700" marR="5080" algn="just">
              <a:lnSpc>
                <a:spcPts val="2690"/>
              </a:lnSpc>
              <a:spcBef>
                <a:spcPts val="2665"/>
              </a:spcBef>
              <a:buFont typeface="Wingdings"/>
              <a:buChar char=""/>
              <a:tabLst>
                <a:tab pos="420370" algn="l"/>
              </a:tabLst>
            </a:pPr>
            <a:r>
              <a:rPr sz="2800" spc="-5" dirty="0">
                <a:latin typeface="Verdana"/>
                <a:cs typeface="Verdana"/>
              </a:rPr>
              <a:t>A 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single cha</a:t>
            </a:r>
            <a:r>
              <a:rPr sz="2800" dirty="0">
                <a:latin typeface="Verdana"/>
                <a:cs typeface="Verdana"/>
              </a:rPr>
              <a:t>nge </a:t>
            </a:r>
            <a:r>
              <a:rPr sz="2800" spc="-5" dirty="0">
                <a:latin typeface="Verdana"/>
                <a:cs typeface="Verdana"/>
              </a:rPr>
              <a:t>in </a:t>
            </a:r>
            <a:r>
              <a:rPr sz="2800" dirty="0">
                <a:latin typeface="Verdana"/>
                <a:cs typeface="Verdana"/>
              </a:rPr>
              <a:t>an </a:t>
            </a:r>
            <a:r>
              <a:rPr sz="2800" spc="-5" dirty="0">
                <a:latin typeface="Verdana"/>
                <a:cs typeface="Verdana"/>
              </a:rPr>
              <a:t>amino </a:t>
            </a:r>
            <a:r>
              <a:rPr sz="2800" dirty="0">
                <a:latin typeface="Verdana"/>
                <a:cs typeface="Verdana"/>
              </a:rPr>
              <a:t>acid  </a:t>
            </a:r>
            <a:r>
              <a:rPr sz="2800" spc="-5" dirty="0">
                <a:latin typeface="Verdana"/>
                <a:cs typeface="Verdana"/>
              </a:rPr>
              <a:t>causes hemoglobin to</a:t>
            </a:r>
            <a:r>
              <a:rPr sz="2800" spc="5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aggregate.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1420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SICKLE CELL DISEASE</vt:lpstr>
      <vt:lpstr>Sickle Cell Anemia</vt:lpstr>
      <vt:lpstr>Sickle Cell Anemia</vt:lpstr>
      <vt:lpstr>Definition</vt:lpstr>
      <vt:lpstr>Slide 5</vt:lpstr>
      <vt:lpstr>Hemoglobin</vt:lpstr>
      <vt:lpstr>Hemoglobin</vt:lpstr>
      <vt:lpstr>Slide 8</vt:lpstr>
      <vt:lpstr>Genetics of SCD</vt:lpstr>
      <vt:lpstr>Hemoglobin S</vt:lpstr>
      <vt:lpstr>Inheritance of Sickle Cell  Disease</vt:lpstr>
      <vt:lpstr>Inheritance of Sickle Cell  Disease</vt:lpstr>
      <vt:lpstr>Inheritance of Sickle Cell  Disease</vt:lpstr>
      <vt:lpstr>Inheritance of Sickle Cell  Disease</vt:lpstr>
      <vt:lpstr>Mechanism</vt:lpstr>
      <vt:lpstr>Slide 16</vt:lpstr>
      <vt:lpstr>Symptoms</vt:lpstr>
      <vt:lpstr>Symptoms</vt:lpstr>
      <vt:lpstr>Symptoms</vt:lpstr>
      <vt:lpstr>Symptoms</vt:lpstr>
      <vt:lpstr>Complications</vt:lpstr>
      <vt:lpstr>Complications</vt:lpstr>
      <vt:lpstr>Diagnosis</vt:lpstr>
      <vt:lpstr>Genetic counseling</vt:lpstr>
      <vt:lpstr>Genetic counseling</vt:lpstr>
      <vt:lpstr>Treatment</vt:lpstr>
      <vt:lpstr>Treatment</vt:lpstr>
      <vt:lpstr>Bone Marrow Transplant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</cp:lastModifiedBy>
  <cp:revision>10</cp:revision>
  <dcterms:created xsi:type="dcterms:W3CDTF">2020-06-26T06:18:11Z</dcterms:created>
  <dcterms:modified xsi:type="dcterms:W3CDTF">2020-10-29T09:16:44Z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2020-06-26T00:00:00Z</vt:filetime>
  </property>
</Properties>
</file>